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4" r:id="rId1"/>
  </p:sldMasterIdLst>
  <p:notesMasterIdLst>
    <p:notesMasterId r:id="rId20"/>
  </p:notesMasterIdLst>
  <p:handoutMasterIdLst>
    <p:handoutMasterId r:id="rId21"/>
  </p:handoutMasterIdLst>
  <p:sldIdLst>
    <p:sldId id="264" r:id="rId2"/>
    <p:sldId id="265" r:id="rId3"/>
    <p:sldId id="282" r:id="rId4"/>
    <p:sldId id="266" r:id="rId5"/>
    <p:sldId id="267" r:id="rId6"/>
    <p:sldId id="268" r:id="rId7"/>
    <p:sldId id="280" r:id="rId8"/>
    <p:sldId id="281" r:id="rId9"/>
    <p:sldId id="272" r:id="rId10"/>
    <p:sldId id="273" r:id="rId11"/>
    <p:sldId id="274" r:id="rId12"/>
    <p:sldId id="275" r:id="rId13"/>
    <p:sldId id="270" r:id="rId14"/>
    <p:sldId id="276" r:id="rId15"/>
    <p:sldId id="277" r:id="rId16"/>
    <p:sldId id="278" r:id="rId17"/>
    <p:sldId id="279" r:id="rId18"/>
    <p:sldId id="28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33">
          <p15:clr>
            <a:srgbClr val="A4A3A4"/>
          </p15:clr>
        </p15:guide>
        <p15:guide id="2" orient="horz" pos="416">
          <p15:clr>
            <a:srgbClr val="A4A3A4"/>
          </p15:clr>
        </p15:guide>
        <p15:guide id="3" orient="horz" pos="1362">
          <p15:clr>
            <a:srgbClr val="A4A3A4"/>
          </p15:clr>
        </p15:guide>
        <p15:guide id="4" orient="horz" pos="1770">
          <p15:clr>
            <a:srgbClr val="A4A3A4"/>
          </p15:clr>
        </p15:guide>
        <p15:guide id="5" orient="horz" pos="3776">
          <p15:clr>
            <a:srgbClr val="A4A3A4"/>
          </p15:clr>
        </p15:guide>
        <p15:guide id="6" pos="456">
          <p15:clr>
            <a:srgbClr val="A4A3A4"/>
          </p15:clr>
        </p15:guide>
        <p15:guide id="7" pos="7224">
          <p15:clr>
            <a:srgbClr val="A4A3A4"/>
          </p15:clr>
        </p15:guide>
        <p15:guide id="8" pos="3739">
          <p15:clr>
            <a:srgbClr val="A4A3A4"/>
          </p15:clr>
        </p15:guide>
        <p15:guide id="9" pos="39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871E"/>
    <a:srgbClr val="001F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73571" autoAdjust="0"/>
  </p:normalViewPr>
  <p:slideViewPr>
    <p:cSldViewPr snapToGrid="0" showGuides="1">
      <p:cViewPr varScale="1">
        <p:scale>
          <a:sx n="96" d="100"/>
          <a:sy n="96" d="100"/>
        </p:scale>
        <p:origin x="1038" y="96"/>
      </p:cViewPr>
      <p:guideLst>
        <p:guide orient="horz" pos="3333"/>
        <p:guide orient="horz" pos="416"/>
        <p:guide orient="horz" pos="1362"/>
        <p:guide orient="horz" pos="1770"/>
        <p:guide orient="horz" pos="3776"/>
        <p:guide pos="456"/>
        <p:guide pos="7224"/>
        <p:guide pos="3739"/>
        <p:guide pos="394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278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06/02/2019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6E511-D742-4EFE-90B5-C9FC42762E0F}" type="datetimeFigureOut">
              <a:rPr lang="en-GB" smtClean="0"/>
              <a:t>06/02/2019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CFAD1-D197-4A88-B173-A6412E995EE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 smtClean="0"/>
              <a:t>INTRO:</a:t>
            </a:r>
          </a:p>
          <a:p>
            <a:r>
              <a:rPr lang="da-DK" dirty="0" smtClean="0"/>
              <a:t>Oplægget her</a:t>
            </a:r>
            <a:r>
              <a:rPr lang="da-DK" baseline="0" dirty="0" smtClean="0"/>
              <a:t> giver en i</a:t>
            </a:r>
            <a:r>
              <a:rPr lang="da-DK" dirty="0" smtClean="0"/>
              <a:t>ntroduktion til projektet og er et koncentrat af arbejdet med </a:t>
            </a:r>
            <a:r>
              <a:rPr lang="da-DK" dirty="0" err="1" smtClean="0"/>
              <a:t>co-creation</a:t>
            </a:r>
            <a:r>
              <a:rPr lang="da-DK" dirty="0" smtClean="0"/>
              <a:t> i </a:t>
            </a:r>
            <a:r>
              <a:rPr lang="da-DK" dirty="0" err="1" smtClean="0"/>
              <a:t>Deff</a:t>
            </a:r>
            <a:r>
              <a:rPr lang="da-DK" dirty="0" smtClean="0"/>
              <a:t>-projektet</a:t>
            </a:r>
            <a:r>
              <a:rPr lang="da-DK" baseline="0" dirty="0" smtClean="0"/>
              <a:t> (2017-2018) samlet i rapporten: </a:t>
            </a:r>
            <a:endParaRPr lang="da-DK" dirty="0" smtClean="0"/>
          </a:p>
          <a:p>
            <a:endParaRPr lang="da-DK" dirty="0" smtClean="0"/>
          </a:p>
          <a:p>
            <a:pPr marL="0" indent="0">
              <a:buNone/>
            </a:pPr>
            <a:r>
              <a:rPr lang="da-DK" sz="1200" dirty="0" smtClean="0"/>
              <a:t>Lystbæk, C. T., &amp; Harbo, K. (2018). </a:t>
            </a:r>
            <a:r>
              <a:rPr lang="da-DK" sz="1200" i="1" dirty="0" smtClean="0"/>
              <a:t>Co-</a:t>
            </a:r>
            <a:r>
              <a:rPr lang="da-DK" sz="1200" i="1" dirty="0" err="1" smtClean="0"/>
              <a:t>creation</a:t>
            </a:r>
            <a:r>
              <a:rPr lang="da-DK" sz="1200" i="1" dirty="0" smtClean="0"/>
              <a:t> – hvad, hvorfor og hvordan: Studerende som medproducenter i udviklingen af bibliotekernes læringsprodukter: Et DEFF udviklingsprojekt 2017-2018</a:t>
            </a:r>
            <a:r>
              <a:rPr lang="da-DK" sz="1200" dirty="0" smtClean="0"/>
              <a:t>. Aarhus: Aarhus Universitet</a:t>
            </a:r>
          </a:p>
          <a:p>
            <a:endParaRPr lang="da-DK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b="1" baseline="0" dirty="0" smtClean="0"/>
              <a:t>KOMPETENCEUDVIKLING og EVALUERING: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1200" dirty="0" smtClean="0"/>
              <a:t>Evaluere kompetenceudviklingsdelen:</a:t>
            </a:r>
            <a:r>
              <a:rPr lang="da-DK" sz="1200" baseline="0" dirty="0" smtClean="0"/>
              <a:t> F</a:t>
            </a:r>
            <a:r>
              <a:rPr lang="da-DK" baseline="0" dirty="0" smtClean="0"/>
              <a:t>okusgruppe interviews i januar 2019 v Christian Tang Lystbæk </a:t>
            </a:r>
          </a:p>
          <a:p>
            <a:pPr>
              <a:buFont typeface="Arial" panose="020B0604020202020204" pitchFamily="34" charset="0"/>
              <a:buNone/>
            </a:pPr>
            <a:r>
              <a:rPr lang="da-DK" sz="1200" dirty="0" smtClean="0"/>
              <a:t>Sidste del af DEFF Co-</a:t>
            </a:r>
            <a:r>
              <a:rPr lang="da-DK" sz="1200" dirty="0" err="1" smtClean="0"/>
              <a:t>creation</a:t>
            </a:r>
            <a:r>
              <a:rPr lang="da-DK" sz="1200" dirty="0" smtClean="0"/>
              <a:t> projektet gælder </a:t>
            </a:r>
            <a:r>
              <a:rPr lang="da-DK" sz="1200" b="1" dirty="0" smtClean="0"/>
              <a:t>kompetenceudvikling af medarbejderne i de biblioteker, der har deltaget i DEFF Co-</a:t>
            </a:r>
            <a:r>
              <a:rPr lang="da-DK" sz="1200" b="1" dirty="0" err="1" smtClean="0"/>
              <a:t>creation</a:t>
            </a:r>
            <a:r>
              <a:rPr lang="da-DK" sz="1200" b="1" dirty="0" smtClean="0"/>
              <a:t> projektet</a:t>
            </a:r>
            <a:r>
              <a:rPr lang="da-DK" sz="1200" dirty="0" smtClean="0"/>
              <a:t>. </a:t>
            </a:r>
          </a:p>
          <a:p>
            <a:pPr>
              <a:buFont typeface="Arial" panose="020B0604020202020204" pitchFamily="34" charset="0"/>
              <a:buNone/>
            </a:pPr>
            <a:endParaRPr lang="da-DK" sz="1200" dirty="0" smtClean="0"/>
          </a:p>
          <a:p>
            <a:pPr>
              <a:buFont typeface="Arial" panose="020B0604020202020204" pitchFamily="34" charset="0"/>
              <a:buNone/>
            </a:pPr>
            <a:r>
              <a:rPr lang="da-DK" sz="1200" dirty="0" smtClean="0"/>
              <a:t>Man har i de forskellige deltagende biblioteker valgt at kompetenceudvikle på mange forskellige måder.</a:t>
            </a:r>
          </a:p>
          <a:p>
            <a:pPr>
              <a:buFont typeface="Arial" panose="020B0604020202020204" pitchFamily="34" charset="0"/>
              <a:buNone/>
            </a:pPr>
            <a:endParaRPr lang="da-DK" sz="1200" dirty="0" smtClean="0"/>
          </a:p>
          <a:p>
            <a:pPr>
              <a:buFont typeface="Arial" panose="020B0604020202020204" pitchFamily="34" charset="0"/>
              <a:buNone/>
            </a:pPr>
            <a:r>
              <a:rPr lang="da-DK" sz="1200" dirty="0" smtClean="0"/>
              <a:t>På AU</a:t>
            </a:r>
            <a:r>
              <a:rPr lang="da-DK" sz="1200" baseline="0" dirty="0" smtClean="0"/>
              <a:t> Library Sundhedsvidenskab har man valgt at bruge AUH projektet som afsæt for vidensdeling af metoder, processer og erfaring fra </a:t>
            </a:r>
            <a:r>
              <a:rPr lang="da-DK" sz="1200" baseline="0" dirty="0" err="1" smtClean="0"/>
              <a:t>co-creation</a:t>
            </a:r>
            <a:r>
              <a:rPr lang="da-DK" sz="1200" baseline="0" dirty="0" smtClean="0"/>
              <a:t> projektet.</a:t>
            </a:r>
            <a:endParaRPr lang="da-DK" dirty="0" smtClean="0"/>
          </a:p>
          <a:p>
            <a:endParaRPr lang="da-DK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3ED1F-E95A-46F8-988D-B47425A905A0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9147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Samarbejdet kan</a:t>
            </a:r>
            <a:r>
              <a:rPr lang="da-DK" baseline="0" dirty="0" smtClean="0"/>
              <a:t> komme i stand på mange måder – og organiseres forskelligt – og ændre sig over tid.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Hvem styrer samarbejdet og hvordan?</a:t>
            </a:r>
          </a:p>
          <a:p>
            <a:r>
              <a:rPr lang="da-DK" dirty="0" smtClean="0"/>
              <a:t>Er der</a:t>
            </a:r>
            <a:r>
              <a:rPr lang="da-DK" baseline="0" dirty="0" smtClean="0"/>
              <a:t> på forhånd en fast målsætning for samarbejdet – eller ej?</a:t>
            </a:r>
          </a:p>
          <a:p>
            <a:r>
              <a:rPr lang="da-DK" baseline="0" dirty="0" smtClean="0"/>
              <a:t>Hvem er den centrale aktør? Organisation eller bruger?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 smtClean="0"/>
              <a:t>Er samarbejdet ligeværdigt eller styret?</a:t>
            </a:r>
          </a:p>
          <a:p>
            <a:endParaRPr lang="da-DK" baseline="0" dirty="0" smtClean="0"/>
          </a:p>
          <a:p>
            <a:endParaRPr lang="da-DK" baseline="0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3ED1F-E95A-46F8-988D-B47425A905A0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967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Der er ikke </a:t>
            </a:r>
            <a:r>
              <a:rPr lang="da-DK" b="1" dirty="0" smtClean="0"/>
              <a:t>én </a:t>
            </a:r>
            <a:r>
              <a:rPr lang="da-DK" dirty="0" smtClean="0"/>
              <a:t>BEST PRACTISE</a:t>
            </a:r>
          </a:p>
          <a:p>
            <a:pPr marL="171450" indent="-171450">
              <a:buFontTx/>
              <a:buChar char="-"/>
            </a:pPr>
            <a:r>
              <a:rPr lang="da-DK" baseline="0" dirty="0" smtClean="0"/>
              <a:t>Der er forskellige muligheder</a:t>
            </a:r>
          </a:p>
          <a:p>
            <a:pPr marL="171450" indent="-171450">
              <a:buFontTx/>
              <a:buChar char="-"/>
            </a:pPr>
            <a:endParaRPr lang="da-DK" baseline="0" dirty="0" smtClean="0"/>
          </a:p>
          <a:p>
            <a:pPr marL="0" indent="0">
              <a:buFontTx/>
              <a:buNone/>
            </a:pPr>
            <a:r>
              <a:rPr lang="da-DK" baseline="0" dirty="0" smtClean="0"/>
              <a:t>Tilgange og metoder afhænger af formålet</a:t>
            </a:r>
          </a:p>
          <a:p>
            <a:pPr marL="0" indent="0">
              <a:buFontTx/>
              <a:buNone/>
            </a:pPr>
            <a:r>
              <a:rPr lang="da-DK" baseline="0" dirty="0" smtClean="0"/>
              <a:t>Det betyder ikke at ANYTHING GOES</a:t>
            </a:r>
          </a:p>
          <a:p>
            <a:pPr marL="0" indent="0">
              <a:buFontTx/>
              <a:buNone/>
            </a:pPr>
            <a:endParaRPr lang="da-DK" baseline="0" dirty="0" smtClean="0"/>
          </a:p>
          <a:p>
            <a:pPr marL="0" indent="0">
              <a:buFontTx/>
              <a:buNone/>
            </a:pPr>
            <a:r>
              <a:rPr lang="da-DK" b="1" baseline="0" dirty="0" smtClean="0"/>
              <a:t>BEST FIT</a:t>
            </a:r>
            <a:r>
              <a:rPr lang="da-DK" baseline="0" dirty="0" smtClean="0"/>
              <a:t>: mellem det man gerne vil opnå og det man gør i den givne kontekst</a:t>
            </a: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Dynamisk tilgang og vurdering:</a:t>
            </a:r>
          </a:p>
          <a:p>
            <a:endParaRPr lang="da-DK" dirty="0" smtClean="0"/>
          </a:p>
          <a:p>
            <a:r>
              <a:rPr lang="da-DK" dirty="0" smtClean="0"/>
              <a:t>Hvorfor / pointe</a:t>
            </a:r>
          </a:p>
          <a:p>
            <a:r>
              <a:rPr lang="da-DK" dirty="0" smtClean="0"/>
              <a:t>Hvem / partnere</a:t>
            </a:r>
          </a:p>
          <a:p>
            <a:r>
              <a:rPr lang="da-DK" dirty="0" smtClean="0"/>
              <a:t>Hvordan / processer</a:t>
            </a:r>
          </a:p>
          <a:p>
            <a:r>
              <a:rPr lang="da-DK" dirty="0" smtClean="0"/>
              <a:t>Hvad / produkt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3ED1F-E95A-46F8-988D-B47425A905A0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0270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Co-</a:t>
            </a:r>
            <a:r>
              <a:rPr lang="da-DK" dirty="0" err="1" smtClean="0"/>
              <a:t>creation</a:t>
            </a:r>
            <a:r>
              <a:rPr lang="da-DK" baseline="0" dirty="0" smtClean="0"/>
              <a:t> kan bruges til mange forskellige målsætninger og give anledning til forskellige udfordringer og problemstillinger.</a:t>
            </a:r>
          </a:p>
          <a:p>
            <a:endParaRPr lang="da-DK" baseline="0" dirty="0" smtClean="0"/>
          </a:p>
          <a:p>
            <a:r>
              <a:rPr lang="da-DK" baseline="0" dirty="0" smtClean="0"/>
              <a:t>I biblioteks- og uddannelseskontekst:</a:t>
            </a:r>
          </a:p>
          <a:p>
            <a:r>
              <a:rPr lang="da-DK" dirty="0" smtClean="0"/>
              <a:t>Inddragelse</a:t>
            </a:r>
            <a:r>
              <a:rPr lang="da-DK" baseline="0" dirty="0" smtClean="0"/>
              <a:t> og involvering af studerende har været på dagsordenen i Danmark i årtier</a:t>
            </a:r>
          </a:p>
          <a:p>
            <a:endParaRPr lang="da-DK" baseline="0" dirty="0" smtClean="0"/>
          </a:p>
          <a:p>
            <a:r>
              <a:rPr lang="da-DK" baseline="0" dirty="0" smtClean="0"/>
              <a:t>Forskning viser at de studerende kan være en værdifuld ressource i uddannelser, </a:t>
            </a:r>
          </a:p>
          <a:p>
            <a:r>
              <a:rPr lang="da-DK" baseline="0" dirty="0" smtClean="0"/>
              <a:t>Inddragelse og involvering kan styrke undervisning og de studerendes læring, </a:t>
            </a:r>
          </a:p>
          <a:p>
            <a:r>
              <a:rPr lang="da-DK" baseline="0" dirty="0" smtClean="0"/>
              <a:t>Inddragelse og involvering kan øge de studerendes engagement, motivation og læring</a:t>
            </a:r>
          </a:p>
          <a:p>
            <a:endParaRPr lang="da-DK" baseline="0" dirty="0" smtClean="0"/>
          </a:p>
          <a:p>
            <a:r>
              <a:rPr lang="da-DK" baseline="0" dirty="0" smtClean="0"/>
              <a:t>I de senere år:</a:t>
            </a:r>
          </a:p>
          <a:p>
            <a:r>
              <a:rPr lang="da-DK" baseline="0" dirty="0" smtClean="0"/>
              <a:t>Stigende interesse for </a:t>
            </a:r>
            <a:r>
              <a:rPr lang="da-DK" baseline="0" dirty="0" err="1" smtClean="0"/>
              <a:t>co-creation</a:t>
            </a:r>
            <a:r>
              <a:rPr lang="da-DK" baseline="0" dirty="0" smtClean="0"/>
              <a:t> med studerende i forhold til deres undervisning og læring.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3ED1F-E95A-46F8-988D-B47425A905A0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9800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 smtClean="0"/>
              <a:t>Mål</a:t>
            </a:r>
            <a:r>
              <a:rPr lang="da-DK" b="1" baseline="0" dirty="0" smtClean="0"/>
              <a:t> med </a:t>
            </a:r>
            <a:r>
              <a:rPr lang="da-DK" b="1" baseline="0" dirty="0" err="1" smtClean="0"/>
              <a:t>co-creationprojekt</a:t>
            </a:r>
            <a:r>
              <a:rPr lang="da-DK" baseline="0" dirty="0" smtClean="0"/>
              <a:t>: </a:t>
            </a:r>
            <a:r>
              <a:rPr lang="da-DK" dirty="0" smtClean="0"/>
              <a:t>Udvikling</a:t>
            </a:r>
            <a:r>
              <a:rPr lang="da-DK" baseline="0" dirty="0" smtClean="0"/>
              <a:t> af bibliotekernes services, herunder undervisning og e-læringsprodukter.</a:t>
            </a:r>
          </a:p>
          <a:p>
            <a:endParaRPr lang="da-DK" baseline="0" dirty="0" smtClean="0"/>
          </a:p>
          <a:p>
            <a:r>
              <a:rPr lang="da-DK" baseline="0" dirty="0" smtClean="0"/>
              <a:t>Hvor befinder vores lokale delprojekter sig i modellen?</a:t>
            </a:r>
          </a:p>
          <a:p>
            <a:endParaRPr lang="da-DK" dirty="0" smtClean="0"/>
          </a:p>
          <a:p>
            <a:r>
              <a:rPr lang="da-DK" dirty="0" smtClean="0"/>
              <a:t>Delprojekter:</a:t>
            </a:r>
          </a:p>
          <a:p>
            <a:r>
              <a:rPr lang="da-DK" dirty="0" smtClean="0"/>
              <a:t>BSS Jura</a:t>
            </a:r>
          </a:p>
          <a:p>
            <a:r>
              <a:rPr lang="da-DK" dirty="0" smtClean="0"/>
              <a:t>BSS Virksomhedskommunikation</a:t>
            </a:r>
          </a:p>
          <a:p>
            <a:r>
              <a:rPr lang="da-DK" dirty="0" smtClean="0"/>
              <a:t>Health: Nordplus</a:t>
            </a:r>
          </a:p>
          <a:p>
            <a:r>
              <a:rPr lang="da-DK" dirty="0" smtClean="0"/>
              <a:t>Health</a:t>
            </a:r>
            <a:r>
              <a:rPr lang="da-DK" baseline="0" dirty="0" smtClean="0"/>
              <a:t>: </a:t>
            </a:r>
            <a:r>
              <a:rPr lang="da-DK" dirty="0" smtClean="0"/>
              <a:t>AUH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3ED1F-E95A-46F8-988D-B47425A905A0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4918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 smtClean="0"/>
              <a:t>Mål</a:t>
            </a:r>
            <a:r>
              <a:rPr lang="da-DK" b="1" baseline="0" dirty="0" smtClean="0"/>
              <a:t> med </a:t>
            </a:r>
            <a:r>
              <a:rPr lang="da-DK" b="1" baseline="0" dirty="0" err="1" smtClean="0"/>
              <a:t>co-creationprojekt</a:t>
            </a:r>
            <a:r>
              <a:rPr lang="da-DK" baseline="0" dirty="0" smtClean="0"/>
              <a:t>: </a:t>
            </a:r>
            <a:r>
              <a:rPr lang="da-DK" dirty="0" smtClean="0"/>
              <a:t>Udvikling</a:t>
            </a:r>
            <a:r>
              <a:rPr lang="da-DK" baseline="0" dirty="0" smtClean="0"/>
              <a:t> af bibliotekernes services, herunder undervisning og e-læringsprodukter</a:t>
            </a:r>
          </a:p>
          <a:p>
            <a:endParaRPr lang="da-DK" baseline="0" dirty="0" smtClean="0"/>
          </a:p>
          <a:p>
            <a:r>
              <a:rPr lang="da-DK" baseline="0" dirty="0" smtClean="0"/>
              <a:t>Hvor befinder vores lokale delprojekter sig i modellen?</a:t>
            </a:r>
          </a:p>
          <a:p>
            <a:endParaRPr lang="da-DK" dirty="0" smtClean="0"/>
          </a:p>
          <a:p>
            <a:r>
              <a:rPr lang="da-DK" dirty="0" smtClean="0"/>
              <a:t>Delprojekter:</a:t>
            </a:r>
          </a:p>
          <a:p>
            <a:r>
              <a:rPr lang="da-DK" dirty="0" smtClean="0"/>
              <a:t>BSS Jura</a:t>
            </a:r>
          </a:p>
          <a:p>
            <a:r>
              <a:rPr lang="da-DK" dirty="0" smtClean="0"/>
              <a:t>BSS Virksomhedskommunikation</a:t>
            </a:r>
          </a:p>
          <a:p>
            <a:r>
              <a:rPr lang="da-DK" dirty="0" smtClean="0"/>
              <a:t>Health: Nordplus</a:t>
            </a:r>
          </a:p>
          <a:p>
            <a:r>
              <a:rPr lang="da-DK" dirty="0" smtClean="0"/>
              <a:t>Health</a:t>
            </a:r>
            <a:r>
              <a:rPr lang="da-DK" baseline="0" dirty="0" smtClean="0"/>
              <a:t>: </a:t>
            </a:r>
            <a:r>
              <a:rPr lang="da-DK" dirty="0" smtClean="0"/>
              <a:t>AUH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3ED1F-E95A-46F8-988D-B47425A905A0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0257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 smtClean="0"/>
              <a:t>Modeller på slides 13 og 14 viser et øjebliksbillede af vores delprojekter.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 smtClean="0"/>
              <a:t>Vores delprojekter har været meget forskellige og forløbene har været meget forskelligartede.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aseline="0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3ED1F-E95A-46F8-988D-B47425A905A0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4219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 smtClean="0"/>
              <a:t>Nordplus</a:t>
            </a:r>
            <a:r>
              <a:rPr lang="da-DK" dirty="0" smtClean="0"/>
              <a:t>: I Nordplus-projektet har vi ikke anvendt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co-creation</a:t>
            </a:r>
            <a:r>
              <a:rPr lang="da-DK" baseline="0" dirty="0" smtClean="0"/>
              <a:t> som metode eller proces, men har dog forholdt os løbende til feedback fra brugerne / interessenter i forhold til projektets mål: At styrke læringstrekanten mellem bibliotek, studerende, underviser.</a:t>
            </a:r>
          </a:p>
          <a:p>
            <a:endParaRPr lang="da-DK" baseline="0" dirty="0" smtClean="0"/>
          </a:p>
          <a:p>
            <a:r>
              <a:rPr lang="da-DK" b="1" baseline="0" dirty="0" smtClean="0"/>
              <a:t>AUH</a:t>
            </a:r>
            <a:r>
              <a:rPr lang="da-DK" baseline="0" dirty="0" smtClean="0"/>
              <a:t>: I AUH projekt afprøver vi forskellige metoder til at udvikle biblioteksservice i tæt dialog / SAMMEN med vores brugergruppe på hospitalet.</a:t>
            </a:r>
          </a:p>
          <a:p>
            <a:endParaRPr lang="da-DK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3ED1F-E95A-46F8-988D-B47425A905A0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2622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Oversigten</a:t>
            </a:r>
            <a:r>
              <a:rPr lang="da-DK" baseline="0" dirty="0" smtClean="0"/>
              <a:t> viser hvordan metoder, værktøjer, modeller og erfaring understøtter det aktuelle AUH projekt.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214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Ref</a:t>
            </a:r>
            <a:r>
              <a:rPr lang="da-DK" dirty="0" smtClean="0"/>
              <a:t>: AU Library</a:t>
            </a:r>
            <a:r>
              <a:rPr lang="da-DK" baseline="0" dirty="0" smtClean="0"/>
              <a:t> Nyhedsbrev #114, d. 2. november, 2018. </a:t>
            </a:r>
          </a:p>
          <a:p>
            <a:endParaRPr lang="da-DK" baseline="0" dirty="0" smtClean="0"/>
          </a:p>
          <a:p>
            <a:r>
              <a:rPr lang="da-DK" b="1" baseline="0" dirty="0" smtClean="0"/>
              <a:t>Hvorfor dette oplæg?</a:t>
            </a:r>
          </a:p>
          <a:p>
            <a:r>
              <a:rPr lang="da-DK" baseline="0" dirty="0" smtClean="0"/>
              <a:t>I øjeblikket deler vi ud af erfaringer og viden om metoder og processer fra </a:t>
            </a:r>
            <a:r>
              <a:rPr lang="da-DK" baseline="0" dirty="0" err="1" smtClean="0"/>
              <a:t>co-creation</a:t>
            </a:r>
            <a:r>
              <a:rPr lang="da-DK" baseline="0" dirty="0" smtClean="0"/>
              <a:t> projektet på tværs af AU Library.</a:t>
            </a:r>
          </a:p>
          <a:p>
            <a:r>
              <a:rPr lang="da-DK" dirty="0" smtClean="0"/>
              <a:t>Aktiviteter</a:t>
            </a:r>
            <a:r>
              <a:rPr lang="da-DK" baseline="0" dirty="0" smtClean="0"/>
              <a:t> der indgår som d</a:t>
            </a:r>
            <a:r>
              <a:rPr lang="da-DK" dirty="0" smtClean="0"/>
              <a:t>e</a:t>
            </a:r>
            <a:r>
              <a:rPr lang="da-DK" baseline="0" dirty="0" smtClean="0"/>
              <a:t> s</a:t>
            </a:r>
            <a:r>
              <a:rPr lang="da-DK" dirty="0" smtClean="0"/>
              <a:t>idste to</a:t>
            </a:r>
            <a:r>
              <a:rPr lang="da-DK" baseline="0" dirty="0" smtClean="0"/>
              <a:t> faser af </a:t>
            </a:r>
            <a:r>
              <a:rPr lang="da-DK" baseline="0" dirty="0" err="1" smtClean="0"/>
              <a:t>co-creation</a:t>
            </a:r>
            <a:r>
              <a:rPr lang="da-DK" baseline="0" dirty="0" smtClean="0"/>
              <a:t> projektet:</a:t>
            </a:r>
          </a:p>
          <a:p>
            <a:pPr marL="171450" indent="-171450">
              <a:buFontTx/>
              <a:buChar char="-"/>
            </a:pPr>
            <a:r>
              <a:rPr lang="da-DK" baseline="0" dirty="0" smtClean="0"/>
              <a:t>erfaringsdeling og kompetenceudvikling i lokale biblioteker</a:t>
            </a:r>
          </a:p>
          <a:p>
            <a:pPr marL="171450" indent="-171450">
              <a:buFontTx/>
              <a:buChar char="-"/>
            </a:pPr>
            <a:r>
              <a:rPr lang="da-DK" baseline="0" dirty="0" smtClean="0"/>
              <a:t>evaluering med kolleger og projektgruppe</a:t>
            </a:r>
            <a:endParaRPr lang="da-DK" dirty="0" smtClean="0"/>
          </a:p>
          <a:p>
            <a:endParaRPr lang="da-DK" baseline="0" dirty="0" smtClean="0"/>
          </a:p>
          <a:p>
            <a:pPr marL="0" indent="0">
              <a:buNone/>
            </a:pPr>
            <a:r>
              <a:rPr lang="da-DK" sz="1200" b="1" dirty="0" smtClean="0"/>
              <a:t>Ambition:</a:t>
            </a:r>
            <a:r>
              <a:rPr lang="da-DK" sz="1200" dirty="0" smtClean="0"/>
              <a:t> </a:t>
            </a:r>
          </a:p>
          <a:p>
            <a:pPr marL="0" indent="0">
              <a:buNone/>
            </a:pPr>
            <a:r>
              <a:rPr lang="da-DK" sz="1200" dirty="0" smtClean="0"/>
              <a:t>At bruge erfaringer og udvikle kompetencer i nye kontekster </a:t>
            </a:r>
          </a:p>
          <a:p>
            <a:pPr marL="0" indent="0">
              <a:buNone/>
            </a:pPr>
            <a:r>
              <a:rPr lang="da-DK" sz="1200" dirty="0" smtClean="0"/>
              <a:t>Samle og dele viden til fremtidig inspiration og brug i egen praksis</a:t>
            </a:r>
          </a:p>
          <a:p>
            <a:endParaRPr lang="da-DK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051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1200" b="1" dirty="0" smtClean="0"/>
              <a:t>Cases:</a:t>
            </a:r>
          </a:p>
          <a:p>
            <a:pPr marL="0" indent="0">
              <a:buNone/>
            </a:pPr>
            <a:r>
              <a:rPr lang="da-DK" sz="1200" dirty="0" smtClean="0"/>
              <a:t>Nordplus:</a:t>
            </a:r>
            <a:r>
              <a:rPr lang="da-DK" sz="1200" baseline="0" dirty="0" smtClean="0"/>
              <a:t> N</a:t>
            </a:r>
            <a:r>
              <a:rPr lang="da-DK" sz="1200" dirty="0" smtClean="0"/>
              <a:t>ordisk projektsamarbejde</a:t>
            </a:r>
            <a:r>
              <a:rPr lang="da-DK" sz="1200" baseline="0" dirty="0" smtClean="0"/>
              <a:t> mellem Lunds Universitetsbibliotek, Bergens Universitetsbibliotek og AU Library: ”</a:t>
            </a:r>
            <a:r>
              <a:rPr lang="da-DK" sz="1200" dirty="0" smtClean="0"/>
              <a:t>Det digitale Universitetsbibliotek</a:t>
            </a:r>
            <a:r>
              <a:rPr lang="da-DK" sz="1200" baseline="0" dirty="0" smtClean="0"/>
              <a:t> som </a:t>
            </a:r>
            <a:r>
              <a:rPr lang="da-DK" sz="1200" baseline="0" dirty="0" err="1" smtClean="0"/>
              <a:t>videnskabende</a:t>
            </a:r>
            <a:r>
              <a:rPr lang="da-DK" sz="1200" baseline="0" dirty="0" smtClean="0"/>
              <a:t> ressource og pædagogisk aktør i nordisk universitetsuddannelse”, </a:t>
            </a:r>
            <a:r>
              <a:rPr lang="da-DK" sz="1200" dirty="0" smtClean="0"/>
              <a:t>2016-2019</a:t>
            </a:r>
          </a:p>
          <a:p>
            <a:pPr marL="0" indent="0">
              <a:buNone/>
            </a:pPr>
            <a:r>
              <a:rPr lang="da-DK" sz="1200" dirty="0" smtClean="0"/>
              <a:t>AU, BSS Jura</a:t>
            </a:r>
            <a:r>
              <a:rPr lang="da-DK" sz="1200" baseline="0" dirty="0" smtClean="0"/>
              <a:t> </a:t>
            </a:r>
            <a:endParaRPr lang="da-DK" sz="1200" dirty="0" smtClean="0"/>
          </a:p>
          <a:p>
            <a:pPr marL="0" indent="0">
              <a:buNone/>
            </a:pPr>
            <a:r>
              <a:rPr lang="da-DK" sz="1200" dirty="0" smtClean="0"/>
              <a:t>AU,</a:t>
            </a:r>
            <a:r>
              <a:rPr lang="da-DK" sz="1200" baseline="0" dirty="0" smtClean="0"/>
              <a:t> </a:t>
            </a:r>
            <a:r>
              <a:rPr lang="da-DK" sz="1200" dirty="0" smtClean="0"/>
              <a:t>BSS Virksomhedskommunikation</a:t>
            </a:r>
          </a:p>
          <a:p>
            <a:pPr marL="0" indent="0">
              <a:buNone/>
            </a:pPr>
            <a:r>
              <a:rPr lang="da-DK" sz="1200" dirty="0" smtClean="0"/>
              <a:t>Aarhus</a:t>
            </a:r>
            <a:r>
              <a:rPr lang="da-DK" sz="1200" baseline="0" dirty="0" smtClean="0"/>
              <a:t> Universitetshospital (AUH)</a:t>
            </a:r>
            <a:endParaRPr lang="da-DK" sz="1200" dirty="0" smtClean="0"/>
          </a:p>
          <a:p>
            <a:pPr marL="0" indent="0">
              <a:buNone/>
            </a:pPr>
            <a:endParaRPr lang="da-DK" sz="1600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3ED1F-E95A-46F8-988D-B47425A905A0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3283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 smtClean="0"/>
              <a:t>Co-creation-begrebet </a:t>
            </a:r>
            <a:r>
              <a:rPr lang="da-DK" dirty="0" smtClean="0"/>
              <a:t>nævnes i mange sammenhænge og bruges både i private og offentlige organisationer.</a:t>
            </a:r>
          </a:p>
          <a:p>
            <a:endParaRPr lang="da-DK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baseline="0" dirty="0" smtClean="0"/>
              <a:t>Det fælles afsæt </a:t>
            </a:r>
            <a:r>
              <a:rPr lang="da-DK" baseline="0" dirty="0" smtClean="0"/>
              <a:t>for </a:t>
            </a:r>
            <a:r>
              <a:rPr lang="da-DK" baseline="0" dirty="0" err="1" smtClean="0"/>
              <a:t>co-creation</a:t>
            </a:r>
            <a:r>
              <a:rPr lang="da-DK" baseline="0" dirty="0" smtClean="0"/>
              <a:t> er en opmærksomhed / et behov / en plan eller strategi for at udvikle fx et undervisningsforløb eller elementer til et forløb – eller en service eller et tilbud.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 smtClean="0"/>
              <a:t>Og en antagelse om at brugeren / borgeren / kunden har relevant viden, erfaring og kompetencer som med fordel kan inddrages og anvendes.</a:t>
            </a:r>
          </a:p>
          <a:p>
            <a:endParaRPr lang="da-DK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 smtClean="0"/>
              <a:t>Formål</a:t>
            </a:r>
            <a:r>
              <a:rPr lang="da-DK" dirty="0" smtClean="0"/>
              <a:t>: Højne kvalitet, højne effektivitet, skabe legitimitet – med</a:t>
            </a:r>
            <a:r>
              <a:rPr lang="da-DK" baseline="0" dirty="0" smtClean="0"/>
              <a:t> forskelligt fokus på de tre begreber - afhængigt af kontekst fx privat virksomhed eller offentlig organisation.</a:t>
            </a:r>
            <a:endParaRPr lang="da-DK" dirty="0" smtClean="0"/>
          </a:p>
          <a:p>
            <a:endParaRPr lang="da-DK" dirty="0" smtClean="0"/>
          </a:p>
          <a:p>
            <a:r>
              <a:rPr lang="da-DK" b="1" baseline="0" dirty="0" smtClean="0"/>
              <a:t>Omdrejningspunktet</a:t>
            </a:r>
            <a:r>
              <a:rPr lang="da-DK" baseline="0" dirty="0" smtClean="0"/>
              <a:t> er at man er flere parter, der skaber noget sammen. Rollerne i </a:t>
            </a:r>
            <a:r>
              <a:rPr lang="da-DK" baseline="0" dirty="0" err="1" smtClean="0"/>
              <a:t>co-creation</a:t>
            </a:r>
            <a:r>
              <a:rPr lang="da-DK" baseline="0" dirty="0" smtClean="0"/>
              <a:t> kan være forskellige.</a:t>
            </a:r>
          </a:p>
          <a:p>
            <a:endParaRPr lang="da-DK" baseline="0" dirty="0" smtClean="0"/>
          </a:p>
          <a:p>
            <a:r>
              <a:rPr lang="da-DK" b="1" dirty="0" smtClean="0"/>
              <a:t>Ikke entydigt</a:t>
            </a:r>
            <a:r>
              <a:rPr lang="da-DK" dirty="0" smtClean="0"/>
              <a:t>: Samarbejdet kan komme i stand på mange</a:t>
            </a:r>
            <a:r>
              <a:rPr lang="da-DK" baseline="0" dirty="0" smtClean="0"/>
              <a:t> måder, initiativet kan komme fra flere sider og man kan anvende forskellige metoder og værktøjer undervejs.</a:t>
            </a:r>
          </a:p>
          <a:p>
            <a:r>
              <a:rPr lang="da-DK" baseline="0" dirty="0" smtClean="0"/>
              <a:t>Der er ikke </a:t>
            </a:r>
            <a:r>
              <a:rPr lang="da-DK" b="1" baseline="0" dirty="0" smtClean="0"/>
              <a:t>en</a:t>
            </a:r>
            <a:r>
              <a:rPr lang="da-DK" baseline="0" dirty="0" smtClean="0"/>
              <a:t> korrekt eller </a:t>
            </a:r>
            <a:r>
              <a:rPr lang="da-DK" b="1" baseline="0" dirty="0" smtClean="0"/>
              <a:t>en </a:t>
            </a:r>
            <a:r>
              <a:rPr lang="da-DK" baseline="0" dirty="0" smtClean="0"/>
              <a:t>bestemt måde at </a:t>
            </a:r>
            <a:r>
              <a:rPr lang="da-DK" baseline="0" dirty="0" err="1" smtClean="0"/>
              <a:t>co-create</a:t>
            </a:r>
            <a:r>
              <a:rPr lang="da-DK" baseline="0" dirty="0" smtClean="0"/>
              <a:t> / samskabe på – der er mange.</a:t>
            </a:r>
          </a:p>
          <a:p>
            <a:endParaRPr lang="da-DK" baseline="0" dirty="0" smtClean="0"/>
          </a:p>
          <a:p>
            <a:endParaRPr lang="da-DK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3ED1F-E95A-46F8-988D-B47425A905A0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8588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 smtClean="0"/>
              <a:t>Co-</a:t>
            </a:r>
            <a:r>
              <a:rPr lang="da-DK" b="1" dirty="0" err="1" smtClean="0"/>
              <a:t>creation</a:t>
            </a:r>
            <a:r>
              <a:rPr lang="da-DK" b="1" dirty="0" smtClean="0"/>
              <a:t> som et ”TRÆ”:</a:t>
            </a:r>
          </a:p>
          <a:p>
            <a:r>
              <a:rPr lang="da-DK" b="1" dirty="0" smtClean="0"/>
              <a:t>Begrebet har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Historisk rod</a:t>
            </a:r>
            <a:r>
              <a:rPr lang="da-DK" baseline="0" dirty="0" smtClean="0"/>
              <a:t> i sociale strømninger fra det 20. årh.</a:t>
            </a:r>
            <a:endParaRPr lang="da-DK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En stamme</a:t>
            </a:r>
            <a:r>
              <a:rPr lang="da-DK" baseline="0" dirty="0" smtClean="0"/>
              <a:t> af grundelementer: At kunder, brugere og helt almindelige borgere har ressourcer som virksomheder og organisationer kan gøre aktivt brug af ved at inddrage og involvere kunder, brugere, borgere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aseline="0" dirty="0" smtClean="0"/>
              <a:t>M</a:t>
            </a:r>
            <a:r>
              <a:rPr lang="da-DK" dirty="0" smtClean="0"/>
              <a:t>ange forgreninger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3ED1F-E95A-46F8-988D-B47425A905A0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4621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Co</a:t>
            </a:r>
            <a:r>
              <a:rPr lang="da-DK" baseline="0" dirty="0" smtClean="0"/>
              <a:t>-</a:t>
            </a:r>
            <a:r>
              <a:rPr lang="da-DK" baseline="0" dirty="0" err="1" smtClean="0"/>
              <a:t>creation</a:t>
            </a:r>
            <a:r>
              <a:rPr lang="da-DK" baseline="0" dirty="0" smtClean="0"/>
              <a:t> som begreb er i disse år </a:t>
            </a:r>
            <a:r>
              <a:rPr lang="da-DK" b="1" baseline="0" dirty="0" err="1" smtClean="0"/>
              <a:t>hyper</a:t>
            </a:r>
            <a:r>
              <a:rPr lang="da-DK" baseline="0" dirty="0" smtClean="0"/>
              <a:t> moderne og fremhæves ofte som et ”</a:t>
            </a:r>
            <a:r>
              <a:rPr lang="da-DK" baseline="0" dirty="0" err="1" smtClean="0"/>
              <a:t>magic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concept</a:t>
            </a:r>
            <a:r>
              <a:rPr lang="da-DK" baseline="0" dirty="0" smtClean="0"/>
              <a:t>”, der løser alle problemer -</a:t>
            </a:r>
          </a:p>
          <a:p>
            <a:r>
              <a:rPr lang="da-DK" baseline="0" dirty="0" smtClean="0"/>
              <a:t>men et nærmere kig både i forskning og i afprøvning viser, at </a:t>
            </a:r>
            <a:r>
              <a:rPr lang="da-DK" baseline="0" dirty="0" err="1" smtClean="0"/>
              <a:t>co-creation</a:t>
            </a:r>
            <a:r>
              <a:rPr lang="da-DK" baseline="0" dirty="0" smtClean="0"/>
              <a:t> </a:t>
            </a:r>
            <a:r>
              <a:rPr lang="da-DK" b="1" baseline="0" dirty="0" smtClean="0"/>
              <a:t>ikke</a:t>
            </a:r>
            <a:r>
              <a:rPr lang="da-DK" baseline="0" dirty="0" smtClean="0"/>
              <a:t> er hverken let eller uproblematisk.</a:t>
            </a:r>
          </a:p>
          <a:p>
            <a:endParaRPr lang="da-DK" baseline="0" dirty="0" smtClean="0"/>
          </a:p>
          <a:p>
            <a:r>
              <a:rPr lang="da-DK" baseline="0" dirty="0" smtClean="0"/>
              <a:t>Det kan være både udfordrende og problematisk at samle forskellige parter til et samarbejde og det kan være udfordrende og problematisk at få samarbejdet til at lykkes.</a:t>
            </a:r>
          </a:p>
          <a:p>
            <a:r>
              <a:rPr lang="da-DK" baseline="0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 smtClean="0"/>
              <a:t>Proces: Innovationsprocessen er ikke en velordnet, lineær proces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 smtClean="0"/>
              <a:t>Co-</a:t>
            </a:r>
            <a:r>
              <a:rPr lang="da-DK" sz="1200" dirty="0" err="1" smtClean="0"/>
              <a:t>creation</a:t>
            </a:r>
            <a:r>
              <a:rPr lang="da-DK" sz="1200" dirty="0" smtClean="0"/>
              <a:t> er </a:t>
            </a:r>
            <a:r>
              <a:rPr lang="da-DK" sz="1200" b="1" dirty="0" smtClean="0"/>
              <a:t>en kompleks proces </a:t>
            </a:r>
            <a:r>
              <a:rPr lang="da-DK" sz="1200" dirty="0" smtClean="0"/>
              <a:t>med mange feedback loops, spring tilbageløb og gentagelser</a:t>
            </a:r>
          </a:p>
          <a:p>
            <a:endParaRPr lang="da-DK" baseline="0" dirty="0" smtClean="0"/>
          </a:p>
          <a:p>
            <a:r>
              <a:rPr lang="da-DK" baseline="0" dirty="0" smtClean="0"/>
              <a:t>Der er derfor et behov for at gøre op med den ukritiske lovprisning af begrebet for at kunne udfolde potentialer og indskrænke vanskeligheder.</a:t>
            </a:r>
          </a:p>
          <a:p>
            <a:endParaRPr lang="da-DK" baseline="0" dirty="0" smtClean="0"/>
          </a:p>
          <a:p>
            <a:r>
              <a:rPr lang="da-DK" baseline="0" dirty="0" smtClean="0"/>
              <a:t>Derfor er målet med projekt (og oplæg): At formidle inspiration og støtte videre – til brug i egen praksis.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066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 smtClean="0"/>
              <a:t>Co-</a:t>
            </a:r>
            <a:r>
              <a:rPr lang="da-DK" sz="1200" dirty="0" err="1" smtClean="0"/>
              <a:t>creation</a:t>
            </a:r>
            <a:r>
              <a:rPr lang="da-DK" sz="1200" dirty="0" smtClean="0"/>
              <a:t> er </a:t>
            </a:r>
            <a:r>
              <a:rPr lang="da-DK" sz="1200" b="1" dirty="0" smtClean="0"/>
              <a:t>en kompleks proces </a:t>
            </a:r>
            <a:r>
              <a:rPr lang="da-DK" sz="1200" dirty="0" smtClean="0"/>
              <a:t>med mange feedback loops, spring, tilbageløb og gentagelser.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370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Tre overordnede organisatoriske rationaler</a:t>
            </a:r>
            <a:r>
              <a:rPr lang="da-DK" baseline="0" dirty="0" smtClean="0"/>
              <a:t> for at </a:t>
            </a:r>
            <a:r>
              <a:rPr lang="da-DK" baseline="0" dirty="0" err="1" smtClean="0"/>
              <a:t>co-create</a:t>
            </a:r>
            <a:r>
              <a:rPr lang="da-DK" baseline="0" dirty="0" smtClean="0"/>
              <a:t> med kunder eller brugere / borgere: </a:t>
            </a:r>
          </a:p>
          <a:p>
            <a:endParaRPr lang="da-DK" baseline="0" dirty="0" smtClean="0"/>
          </a:p>
          <a:p>
            <a:r>
              <a:rPr lang="da-DK" baseline="0" dirty="0" smtClean="0"/>
              <a:t>Private virksomheder: </a:t>
            </a:r>
          </a:p>
          <a:p>
            <a:r>
              <a:rPr lang="da-DK" baseline="0" dirty="0" smtClean="0"/>
              <a:t>&gt; Effektivitet, Kvalitet, Legitimitet</a:t>
            </a:r>
          </a:p>
          <a:p>
            <a:endParaRPr lang="da-DK" baseline="0" dirty="0" smtClean="0"/>
          </a:p>
          <a:p>
            <a:r>
              <a:rPr lang="da-DK" baseline="0" dirty="0" smtClean="0"/>
              <a:t>Offentlige organisationer:</a:t>
            </a:r>
          </a:p>
          <a:p>
            <a:r>
              <a:rPr lang="da-DK" baseline="0" dirty="0" smtClean="0"/>
              <a:t>&gt; legitimitet, kvalitet, effektivitet</a:t>
            </a:r>
          </a:p>
          <a:p>
            <a:endParaRPr lang="da-DK" baseline="0" dirty="0" smtClean="0"/>
          </a:p>
          <a:p>
            <a:r>
              <a:rPr lang="da-DK" baseline="0" dirty="0" smtClean="0"/>
              <a:t>Inddragelse af brugernes</a:t>
            </a:r>
          </a:p>
          <a:p>
            <a:pPr marL="171450" indent="-171450">
              <a:buFontTx/>
              <a:buChar char="-"/>
            </a:pPr>
            <a:r>
              <a:rPr lang="da-DK" baseline="0" dirty="0" smtClean="0"/>
              <a:t>Ressourcer</a:t>
            </a:r>
          </a:p>
          <a:p>
            <a:pPr marL="171450" indent="-171450">
              <a:buFontTx/>
              <a:buChar char="-"/>
            </a:pPr>
            <a:r>
              <a:rPr lang="da-DK" baseline="0" dirty="0" smtClean="0"/>
              <a:t>Relevant Viden</a:t>
            </a:r>
          </a:p>
          <a:p>
            <a:pPr marL="171450" indent="-171450">
              <a:buFontTx/>
              <a:buChar char="-"/>
            </a:pPr>
            <a:r>
              <a:rPr lang="da-DK" baseline="0" dirty="0" smtClean="0"/>
              <a:t>Erfaringer</a:t>
            </a:r>
          </a:p>
          <a:p>
            <a:pPr marL="0" indent="0">
              <a:buFontTx/>
              <a:buNone/>
            </a:pPr>
            <a:endParaRPr lang="da-DK" baseline="0" dirty="0" smtClean="0"/>
          </a:p>
          <a:p>
            <a:pPr marL="0" indent="0">
              <a:buFontTx/>
              <a:buNone/>
            </a:pPr>
            <a:r>
              <a:rPr lang="da-DK" baseline="0" dirty="0" smtClean="0"/>
              <a:t>For at opnå og give</a:t>
            </a:r>
          </a:p>
          <a:p>
            <a:pPr marL="0" indent="0">
              <a:buFontTx/>
              <a:buNone/>
            </a:pPr>
            <a:r>
              <a:rPr lang="da-DK" baseline="0" dirty="0" smtClean="0"/>
              <a:t>-   Loyalitet</a:t>
            </a:r>
          </a:p>
          <a:p>
            <a:pPr marL="171450" indent="-171450">
              <a:buFontTx/>
              <a:buChar char="-"/>
            </a:pPr>
            <a:r>
              <a:rPr lang="da-DK" baseline="0" dirty="0" smtClean="0"/>
              <a:t>Motivation</a:t>
            </a:r>
          </a:p>
          <a:p>
            <a:pPr marL="171450" indent="-171450">
              <a:buFontTx/>
              <a:buChar char="-"/>
            </a:pPr>
            <a:r>
              <a:rPr lang="da-DK" baseline="0" dirty="0" smtClean="0"/>
              <a:t>Ejerskab</a:t>
            </a:r>
          </a:p>
          <a:p>
            <a:pPr marL="171450" indent="-171450">
              <a:buFontTx/>
              <a:buChar char="-"/>
            </a:pPr>
            <a:r>
              <a:rPr lang="da-DK" baseline="0" dirty="0" smtClean="0"/>
              <a:t>Tilfredshed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a-DK" baseline="0" dirty="0" smtClean="0"/>
              <a:t>Indflydelse</a:t>
            </a:r>
          </a:p>
          <a:p>
            <a:pPr marL="171450" indent="-171450">
              <a:buFontTx/>
              <a:buChar char="-"/>
            </a:pPr>
            <a:endParaRPr lang="da-DK" baseline="0" dirty="0" smtClean="0"/>
          </a:p>
          <a:p>
            <a:pPr marL="171450" indent="-171450">
              <a:buFontTx/>
              <a:buChar char="-"/>
            </a:pP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3ED1F-E95A-46F8-988D-B47425A905A0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0957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Co-</a:t>
            </a:r>
            <a:r>
              <a:rPr lang="da-DK" dirty="0" err="1" smtClean="0"/>
              <a:t>creation</a:t>
            </a:r>
            <a:endParaRPr lang="da-DK" dirty="0" smtClean="0"/>
          </a:p>
          <a:p>
            <a:r>
              <a:rPr lang="da-DK" dirty="0" smtClean="0"/>
              <a:t>- </a:t>
            </a:r>
            <a:r>
              <a:rPr lang="da-DK" baseline="0" dirty="0" smtClean="0"/>
              <a:t>Forskning siger meget lidt om, </a:t>
            </a:r>
            <a:r>
              <a:rPr lang="da-DK" b="1" baseline="0" dirty="0" smtClean="0"/>
              <a:t>hvordan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co-creation</a:t>
            </a:r>
            <a:r>
              <a:rPr lang="da-DK" baseline="0" dirty="0" smtClean="0"/>
              <a:t> foregår og forløber</a:t>
            </a:r>
            <a:endParaRPr lang="da-DK" dirty="0" smtClean="0"/>
          </a:p>
          <a:p>
            <a:pPr marL="0" indent="0">
              <a:buFontTx/>
              <a:buNone/>
            </a:pPr>
            <a:r>
              <a:rPr lang="da-DK" dirty="0" smtClean="0"/>
              <a:t>- Kan være organiseret på forskellige</a:t>
            </a:r>
            <a:r>
              <a:rPr lang="da-DK" baseline="0" dirty="0" smtClean="0"/>
              <a:t> måder</a:t>
            </a:r>
          </a:p>
          <a:p>
            <a:pPr marL="0" indent="0">
              <a:buFontTx/>
              <a:buNone/>
            </a:pPr>
            <a:endParaRPr lang="da-DK" dirty="0" smtClean="0"/>
          </a:p>
          <a:p>
            <a:pPr marL="171450" indent="-171450">
              <a:buFontTx/>
              <a:buChar char="-"/>
            </a:pPr>
            <a:r>
              <a:rPr lang="da-DK" dirty="0" smtClean="0"/>
              <a:t>Værtskab</a:t>
            </a:r>
            <a:r>
              <a:rPr lang="da-DK" baseline="0" dirty="0" smtClean="0"/>
              <a:t> eller partnerskab</a:t>
            </a:r>
          </a:p>
          <a:p>
            <a:pPr marL="171450" indent="-171450">
              <a:buFontTx/>
              <a:buChar char="-"/>
            </a:pPr>
            <a:r>
              <a:rPr lang="da-DK" baseline="0" dirty="0" smtClean="0"/>
              <a:t>Åben eller lukket udvælgelsesproces</a:t>
            </a:r>
          </a:p>
          <a:p>
            <a:pPr marL="171450" indent="-171450">
              <a:buFontTx/>
              <a:buChar char="-"/>
            </a:pPr>
            <a:endParaRPr lang="da-DK" baseline="0" dirty="0" smtClean="0"/>
          </a:p>
          <a:p>
            <a:pPr marL="0" indent="0">
              <a:buFontTx/>
              <a:buNone/>
            </a:pPr>
            <a:r>
              <a:rPr lang="da-DK" baseline="0" dirty="0" smtClean="0"/>
              <a:t>Modellen: Her er tale om idealtyper – til brug for analyse – men de er ikke nødvendigvis typiske eller ideelle</a:t>
            </a:r>
          </a:p>
          <a:p>
            <a:pPr marL="0" indent="0">
              <a:buFontTx/>
              <a:buNone/>
            </a:pPr>
            <a:r>
              <a:rPr lang="da-DK" baseline="0" dirty="0" smtClean="0"/>
              <a:t>Ofte kan samarbejdet skifte karakter i processen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3ED1F-E95A-46F8-988D-B47425A905A0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3700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138" y="655200"/>
            <a:ext cx="5213662" cy="1720800"/>
          </a:xfrm>
        </p:spPr>
        <p:txBody>
          <a:bodyPr anchor="t" anchorCtr="0"/>
          <a:lstStyle>
            <a:lvl1pPr algn="l">
              <a:defRPr sz="6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00" y="2432121"/>
            <a:ext cx="52128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50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her for at tilføje undertitel maks. to linjer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3529061"/>
            <a:ext cx="5212800" cy="394255"/>
          </a:xfrm>
        </p:spPr>
        <p:txBody>
          <a:bodyPr anchor="b" anchorCtr="0"/>
          <a:lstStyle>
            <a:lvl1pPr marL="0" indent="0">
              <a:lnSpc>
                <a:spcPct val="106000"/>
              </a:lnSpc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navn og </a:t>
            </a:r>
            <a:br>
              <a:rPr lang="da-DK" dirty="0"/>
            </a:br>
            <a:r>
              <a:rPr lang="da-DK" dirty="0"/>
              <a:t>titel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19139" y="4063411"/>
            <a:ext cx="5212800" cy="216795"/>
          </a:xfrm>
        </p:spPr>
        <p:txBody>
          <a:bodyPr anchor="b" anchorCtr="0"/>
          <a:lstStyle>
            <a:lvl1pPr marL="0" indent="0">
              <a:lnSpc>
                <a:spcPct val="106000"/>
              </a:lnSpc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location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719138" y="4277666"/>
            <a:ext cx="5212800" cy="1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CEB35B1-BC5C-4F24-B72D-591F5A33F1B4}" type="datetime5">
              <a:rPr lang="da-DK" smtClean="0"/>
              <a:pPr/>
              <a:t>februar 2019</a:t>
            </a:fld>
            <a:endParaRPr lang="da-DK" dirty="0"/>
          </a:p>
        </p:txBody>
      </p:sp>
      <p:pic>
        <p:nvPicPr>
          <p:cNvPr id="12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557" y="587088"/>
            <a:ext cx="5304569" cy="552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30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65A-61CB-4DAB-8750-5B97BD1810B6}" type="datetime5">
              <a:rPr lang="da-DK" smtClean="0"/>
              <a:pPr/>
              <a:t>februar 2019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42491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65A-61CB-4DAB-8750-5B97BD1810B6}" type="datetime5">
              <a:rPr lang="da-DK" smtClean="0"/>
              <a:pPr/>
              <a:t>februar 2019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14622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719138" y="539750"/>
            <a:ext cx="1092993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719138" y="1833789"/>
            <a:ext cx="2280360" cy="43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10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10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indsætte nyt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 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5073943" y="1833789"/>
            <a:ext cx="2160798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9109857" y="1815926"/>
            <a:ext cx="2358243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dato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anden dato i feltet fast)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1 Forøg formindsk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9935" y="2877130"/>
            <a:ext cx="549328" cy="285228"/>
          </a:xfrm>
          <a:prstGeom prst="rect">
            <a:avLst/>
          </a:prstGeom>
        </p:spPr>
      </p:pic>
      <p:pic>
        <p:nvPicPr>
          <p:cNvPr id="20" name="2 Ny slide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2893854" y="3538594"/>
            <a:ext cx="363713" cy="647461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909319" y="4208198"/>
            <a:ext cx="593368" cy="192211"/>
          </a:xfrm>
          <a:prstGeom prst="rect">
            <a:avLst/>
          </a:prstGeom>
        </p:spPr>
      </p:pic>
      <p:pic>
        <p:nvPicPr>
          <p:cNvPr id="24" name="4 Nulstil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82022" y="5318642"/>
            <a:ext cx="547241" cy="197798"/>
          </a:xfrm>
          <a:prstGeom prst="rect">
            <a:avLst/>
          </a:prstGeom>
        </p:spPr>
      </p:pic>
      <p:pic>
        <p:nvPicPr>
          <p:cNvPr id="5" name="5 Indsæt billede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01165" y="2075087"/>
            <a:ext cx="262151" cy="256054"/>
          </a:xfrm>
          <a:prstGeom prst="rect">
            <a:avLst/>
          </a:prstGeom>
        </p:spPr>
      </p:pic>
      <p:pic>
        <p:nvPicPr>
          <p:cNvPr id="23" name="6 Beskær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81797" y="2748409"/>
            <a:ext cx="337400" cy="321707"/>
          </a:xfrm>
          <a:prstGeom prst="rect">
            <a:avLst/>
          </a:prstGeom>
        </p:spPr>
      </p:pic>
      <p:pic>
        <p:nvPicPr>
          <p:cNvPr id="2" name="7 Skalér billede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959502" y="3242399"/>
            <a:ext cx="359695" cy="335309"/>
          </a:xfrm>
          <a:prstGeom prst="rect">
            <a:avLst/>
          </a:prstGeom>
        </p:spPr>
      </p:pic>
      <p:sp>
        <p:nvSpPr>
          <p:cNvPr id="14" name="Pladsholder til dato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975665A-61CB-4DAB-8750-5B97BD1810B6}" type="datetime5">
              <a:rPr lang="da-DK" smtClean="0"/>
              <a:pPr/>
              <a:t>februar 2019</a:t>
            </a:fld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129422" y="3467151"/>
            <a:ext cx="2338677" cy="15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8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BD1D-9068-44AD-9F92-1CA2ACD4E5C3}" type="datetimeFigureOut">
              <a:rPr lang="da-DK" smtClean="0"/>
              <a:t>06-02-2019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4BA0-DD9A-4DF1-88A1-7F95179D1F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059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BD1D-9068-44AD-9F92-1CA2ACD4E5C3}" type="datetimeFigureOut">
              <a:rPr lang="da-DK" smtClean="0"/>
              <a:t>06-02-2019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4BA0-DD9A-4DF1-88A1-7F95179D1F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434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">
    <p:bg>
      <p:bgPr>
        <a:solidFill>
          <a:srgbClr val="001F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138" y="654050"/>
            <a:ext cx="5213662" cy="1721087"/>
          </a:xfrm>
        </p:spPr>
        <p:txBody>
          <a:bodyPr anchor="t" anchorCtr="0"/>
          <a:lstStyle>
            <a:lvl1pPr algn="l">
              <a:defRPr sz="6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00" y="2432121"/>
            <a:ext cx="52128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500" baseline="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her for at tilføje undertitel maks. to linjer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3529061"/>
            <a:ext cx="5212800" cy="394255"/>
          </a:xfrm>
        </p:spPr>
        <p:txBody>
          <a:bodyPr anchor="b" anchorCtr="0"/>
          <a:lstStyle>
            <a:lvl1pPr marL="0" indent="0">
              <a:lnSpc>
                <a:spcPct val="106000"/>
              </a:lnSpc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navn og </a:t>
            </a:r>
            <a:br>
              <a:rPr lang="da-DK" dirty="0"/>
            </a:br>
            <a:r>
              <a:rPr lang="da-DK" dirty="0"/>
              <a:t>titel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19139" y="4063411"/>
            <a:ext cx="5212800" cy="216795"/>
          </a:xfrm>
        </p:spPr>
        <p:txBody>
          <a:bodyPr anchor="b" anchorCtr="0"/>
          <a:lstStyle>
            <a:lvl1pPr marL="0" indent="0">
              <a:lnSpc>
                <a:spcPct val="106000"/>
              </a:lnSpc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location</a:t>
            </a:r>
          </a:p>
        </p:txBody>
      </p:sp>
      <p:pic>
        <p:nvPicPr>
          <p:cNvPr id="8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557" y="587088"/>
            <a:ext cx="5304569" cy="5527222"/>
          </a:xfrm>
          <a:prstGeom prst="rect">
            <a:avLst/>
          </a:prstGeom>
        </p:spPr>
      </p:pic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719138" y="4277666"/>
            <a:ext cx="5212800" cy="1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CEB35B1-BC5C-4F24-B72D-591F5A33F1B4}" type="datetime5">
              <a:rPr lang="da-DK" smtClean="0"/>
              <a:pPr/>
              <a:t>februar 2019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0986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I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138" y="655200"/>
            <a:ext cx="5213662" cy="1720800"/>
          </a:xfrm>
        </p:spPr>
        <p:txBody>
          <a:bodyPr anchor="t" anchorCtr="0"/>
          <a:lstStyle>
            <a:lvl1pPr algn="l">
              <a:defRPr sz="6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00" y="2432121"/>
            <a:ext cx="52128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50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her for at tilføje undertitel maks. to linjer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3529061"/>
            <a:ext cx="5212800" cy="394255"/>
          </a:xfrm>
        </p:spPr>
        <p:txBody>
          <a:bodyPr anchor="b" anchorCtr="0"/>
          <a:lstStyle>
            <a:lvl1pPr marL="0" indent="0">
              <a:lnSpc>
                <a:spcPct val="106000"/>
              </a:lnSpc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navn og </a:t>
            </a:r>
            <a:br>
              <a:rPr lang="da-DK" dirty="0"/>
            </a:br>
            <a:r>
              <a:rPr lang="da-DK" dirty="0"/>
              <a:t>titel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19139" y="4063411"/>
            <a:ext cx="5212800" cy="216795"/>
          </a:xfrm>
        </p:spPr>
        <p:txBody>
          <a:bodyPr anchor="b" anchorCtr="0"/>
          <a:lstStyle>
            <a:lvl1pPr marL="0" indent="0">
              <a:lnSpc>
                <a:spcPct val="106000"/>
              </a:lnSpc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location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719138" y="4277666"/>
            <a:ext cx="5212800" cy="1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CEB35B1-BC5C-4F24-B72D-591F5A33F1B4}" type="datetime5">
              <a:rPr lang="da-DK" smtClean="0"/>
              <a:pPr/>
              <a:t>februar 2019</a:t>
            </a:fld>
            <a:endParaRPr lang="da-DK" dirty="0"/>
          </a:p>
        </p:txBody>
      </p:sp>
      <p:pic>
        <p:nvPicPr>
          <p:cNvPr id="12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557" y="587088"/>
            <a:ext cx="5304569" cy="552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2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bille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3200" cy="6861600"/>
          </a:xfrm>
          <a:solidFill>
            <a:schemeClr val="bg1">
              <a:lumMod val="85000"/>
            </a:schemeClr>
          </a:solidFill>
        </p:spPr>
        <p:txBody>
          <a:bodyPr tIns="648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sp>
        <p:nvSpPr>
          <p:cNvPr id="13" name="Logo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212557" y="587088"/>
            <a:ext cx="5306400" cy="552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138" y="655200"/>
            <a:ext cx="5212800" cy="1720800"/>
          </a:xfrm>
        </p:spPr>
        <p:txBody>
          <a:bodyPr anchor="t" anchorCtr="0"/>
          <a:lstStyle>
            <a:lvl1pPr algn="l">
              <a:defRPr sz="6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00" y="2432121"/>
            <a:ext cx="52128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50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her for at tilføje undertitel maks. to linjer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3529061"/>
            <a:ext cx="5212800" cy="394255"/>
          </a:xfrm>
        </p:spPr>
        <p:txBody>
          <a:bodyPr anchor="b" anchorCtr="0"/>
          <a:lstStyle>
            <a:lvl1pPr marL="0" indent="0">
              <a:lnSpc>
                <a:spcPct val="106000"/>
              </a:lnSpc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navn og </a:t>
            </a:r>
            <a:br>
              <a:rPr lang="da-DK" dirty="0"/>
            </a:br>
            <a:r>
              <a:rPr lang="da-DK" dirty="0"/>
              <a:t>titel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19139" y="4063411"/>
            <a:ext cx="5212800" cy="216795"/>
          </a:xfrm>
        </p:spPr>
        <p:txBody>
          <a:bodyPr anchor="b" anchorCtr="0"/>
          <a:lstStyle>
            <a:lvl1pPr marL="0" indent="0">
              <a:lnSpc>
                <a:spcPct val="106000"/>
              </a:lnSpc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location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719138" y="4277666"/>
            <a:ext cx="5212800" cy="1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CEB35B1-BC5C-4F24-B72D-591F5A33F1B4}" type="datetime5">
              <a:rPr lang="da-DK" smtClean="0"/>
              <a:pPr/>
              <a:t>februar 2019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3099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655604"/>
            <a:ext cx="6840537" cy="1504666"/>
          </a:xfrm>
        </p:spPr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19138" y="2800800"/>
            <a:ext cx="6840000" cy="248400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75665A-61CB-4DAB-8750-5B97BD1810B6}" type="datetime5">
              <a:rPr lang="da-DK" smtClean="0"/>
              <a:pPr/>
              <a:t>februar 2019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162516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762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655604"/>
            <a:ext cx="5213661" cy="1504666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19138" y="2800350"/>
            <a:ext cx="5213661" cy="2484438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260400" y="2894214"/>
            <a:ext cx="52128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261100" y="3135407"/>
            <a:ext cx="5207000" cy="2149382"/>
          </a:xfrm>
        </p:spPr>
        <p:txBody>
          <a:bodyPr/>
          <a:lstStyle>
            <a:lvl1pPr marL="0" indent="0">
              <a:lnSpc>
                <a:spcPct val="97000"/>
              </a:lnSpc>
              <a:buFont typeface="Times New Roman" panose="02020603050405020304" pitchFamily="18" charset="0"/>
              <a:buChar char="​"/>
              <a:defRPr sz="1500" b="1">
                <a:latin typeface="+mj-lt"/>
              </a:defRPr>
            </a:lvl1pPr>
            <a:lvl2pPr marL="0" indent="0">
              <a:lnSpc>
                <a:spcPct val="97000"/>
              </a:lnSpc>
              <a:buFont typeface="Times New Roman" panose="02020603050405020304" pitchFamily="18" charset="0"/>
              <a:buChar char="​"/>
              <a:defRPr sz="1500">
                <a:latin typeface="+mj-lt"/>
              </a:defRPr>
            </a:lvl2pPr>
            <a:lvl3pPr marL="0" indent="0">
              <a:lnSpc>
                <a:spcPct val="97000"/>
              </a:lnSpc>
              <a:buFont typeface="Times New Roman" panose="02020603050405020304" pitchFamily="18" charset="0"/>
              <a:buChar char="​"/>
              <a:defRPr sz="1500" b="0">
                <a:latin typeface="+mj-lt"/>
              </a:defRPr>
            </a:lvl3pPr>
            <a:lvl4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​"/>
              <a:defRPr sz="1500" b="0">
                <a:latin typeface="+mj-lt"/>
              </a:defRPr>
            </a:lvl4pPr>
            <a:lvl5pPr marL="0" indent="0">
              <a:lnSpc>
                <a:spcPct val="97000"/>
              </a:lnSpc>
              <a:buFont typeface="Times New Roman" panose="02020603050405020304" pitchFamily="18" charset="0"/>
              <a:buChar char="​"/>
              <a:defRPr sz="1500" b="0">
                <a:latin typeface="+mj-lt"/>
              </a:defRPr>
            </a:lvl5pPr>
            <a:lvl6pPr marL="0" indent="0">
              <a:lnSpc>
                <a:spcPct val="97000"/>
              </a:lnSpc>
              <a:buFont typeface="Arial" panose="020B0604020202020204" pitchFamily="34" charset="0"/>
              <a:buChar char="​"/>
              <a:defRPr sz="1500">
                <a:latin typeface="+mj-lt"/>
              </a:defRPr>
            </a:lvl6pPr>
            <a:lvl7pPr marL="0" indent="0">
              <a:lnSpc>
                <a:spcPct val="97000"/>
              </a:lnSpc>
              <a:buFont typeface="Arial" panose="020B0604020202020204" pitchFamily="34" charset="0"/>
              <a:buChar char="​"/>
              <a:defRPr sz="1500">
                <a:latin typeface="+mj-lt"/>
              </a:defRPr>
            </a:lvl7pPr>
            <a:lvl8pPr marL="0" indent="0">
              <a:lnSpc>
                <a:spcPct val="97000"/>
              </a:lnSpc>
              <a:buFont typeface="Arial" panose="020B0604020202020204" pitchFamily="34" charset="0"/>
              <a:buChar char="​"/>
              <a:defRPr sz="1500">
                <a:latin typeface="+mj-lt"/>
              </a:defRPr>
            </a:lvl8pPr>
            <a:lvl9pPr marL="0" indent="0">
              <a:lnSpc>
                <a:spcPct val="97000"/>
              </a:lnSpc>
              <a:buFont typeface="Arial" panose="020B0604020202020204" pitchFamily="34" charset="0"/>
              <a:buChar char="​"/>
              <a:defRPr sz="1500">
                <a:latin typeface="+mj-lt"/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975665A-61CB-4DAB-8750-5B97BD1810B6}" type="datetime5">
              <a:rPr lang="da-DK" smtClean="0"/>
              <a:pPr/>
              <a:t>februar 2019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199247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973" userDrawn="1">
          <p15:clr>
            <a:srgbClr val="A4A3A4"/>
          </p15:clr>
        </p15:guide>
        <p15:guide id="2" pos="3739" userDrawn="1">
          <p15:clr>
            <a:srgbClr val="A4A3A4"/>
          </p15:clr>
        </p15:guide>
        <p15:guide id="3" pos="3942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654050"/>
            <a:ext cx="5213349" cy="135763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19139" y="2800350"/>
            <a:ext cx="5213349" cy="2484438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61100" y="654050"/>
            <a:ext cx="5207000" cy="4630738"/>
          </a:xfrm>
        </p:spPr>
        <p:txBody>
          <a:bodyPr tIns="504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smtClean="0"/>
              <a:t>Klik på ikonet for at tilføje et billede</a:t>
            </a:r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975665A-61CB-4DAB-8750-5B97BD1810B6}" type="datetime5">
              <a:rPr lang="da-DK" smtClean="0"/>
              <a:pPr/>
              <a:t>februar 2019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323947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738" userDrawn="1">
          <p15:clr>
            <a:srgbClr val="A4A3A4"/>
          </p15:clr>
        </p15:guide>
        <p15:guide id="3" pos="3942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9139" y="2366011"/>
            <a:ext cx="5213350" cy="363156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5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  <p:pic>
        <p:nvPicPr>
          <p:cNvPr id="4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46" y="570004"/>
            <a:ext cx="5309606" cy="5526000"/>
          </a:xfrm>
          <a:prstGeom prst="rect">
            <a:avLst/>
          </a:prstGeom>
        </p:spPr>
      </p:pic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975665A-61CB-4DAB-8750-5B97BD1810B6}" type="datetime5">
              <a:rPr lang="da-DK" smtClean="0"/>
              <a:pPr/>
              <a:t>februar 2019</a:t>
            </a:fld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19138" y="655604"/>
            <a:ext cx="5213350" cy="1504666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0226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778" userDrawn="1">
          <p15:clr>
            <a:srgbClr val="FBAE40"/>
          </p15:clr>
        </p15:guide>
        <p15:guide id="2" pos="3737" userDrawn="1">
          <p15:clr>
            <a:srgbClr val="A4A3A4"/>
          </p15:clr>
        </p15:guide>
        <p15:guide id="3" pos="3944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19139" y="654051"/>
            <a:ext cx="5213350" cy="5339949"/>
          </a:xfrm>
        </p:spPr>
        <p:txBody>
          <a:bodyPr tIns="504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smtClean="0"/>
              <a:t>Klik på ikonet for at tilføje et billede</a:t>
            </a:r>
            <a:endParaRPr lang="en-GB"/>
          </a:p>
        </p:txBody>
      </p:sp>
      <p:pic>
        <p:nvPicPr>
          <p:cNvPr id="5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46" y="570004"/>
            <a:ext cx="5309606" cy="5526000"/>
          </a:xfrm>
          <a:prstGeom prst="rect">
            <a:avLst/>
          </a:prstGeom>
        </p:spPr>
      </p:pic>
      <p:sp>
        <p:nvSpPr>
          <p:cNvPr id="10" name="Pladsholder til dato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975665A-61CB-4DAB-8750-5B97BD1810B6}" type="datetime5">
              <a:rPr lang="da-DK" smtClean="0"/>
              <a:pPr/>
              <a:t>februar 2019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71722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777" userDrawn="1">
          <p15:clr>
            <a:srgbClr val="FBAE40"/>
          </p15:clr>
        </p15:guide>
        <p15:guide id="2" pos="3737" userDrawn="1">
          <p15:clr>
            <a:srgbClr val="A4A3A4"/>
          </p15:clr>
        </p15:guide>
        <p15:guide id="3" pos="3944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und logo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5" y="5684744"/>
            <a:ext cx="10760075" cy="87036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9138" y="655604"/>
            <a:ext cx="6840000" cy="15046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smtClean="0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138" y="2802103"/>
            <a:ext cx="6840000" cy="248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2"/>
          </p:nvPr>
        </p:nvSpPr>
        <p:spPr>
          <a:xfrm>
            <a:off x="9066345" y="6293109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ct val="106000"/>
              </a:lnSpc>
              <a:defRPr sz="1100">
                <a:solidFill>
                  <a:schemeClr val="tx1"/>
                </a:solidFill>
              </a:defRPr>
            </a:lvl1pPr>
          </a:lstStyle>
          <a:p>
            <a:fld id="{D975665A-61CB-4DAB-8750-5B97BD1810B6}" type="datetime5">
              <a:rPr lang="da-DK" smtClean="0"/>
              <a:pPr/>
              <a:t>februar 2019</a:t>
            </a:fld>
            <a:endParaRPr lang="en-GB" dirty="0"/>
          </a:p>
        </p:txBody>
      </p:sp>
      <p:cxnSp>
        <p:nvCxnSpPr>
          <p:cNvPr id="15" name="Logo streg"/>
          <p:cNvCxnSpPr/>
          <p:nvPr userDrawn="1"/>
        </p:nvCxnSpPr>
        <p:spPr>
          <a:xfrm>
            <a:off x="719137" y="5979706"/>
            <a:ext cx="107496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Logo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58" y="5619111"/>
            <a:ext cx="1144727" cy="9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0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24" r:id="rId2"/>
    <p:sldLayoutId id="2147483751" r:id="rId3"/>
    <p:sldLayoutId id="2147483752" r:id="rId4"/>
    <p:sldLayoutId id="2147483728" r:id="rId5"/>
    <p:sldLayoutId id="2147483730" r:id="rId6"/>
    <p:sldLayoutId id="2147483744" r:id="rId7"/>
    <p:sldLayoutId id="2147483745" r:id="rId8"/>
    <p:sldLayoutId id="2147483746" r:id="rId9"/>
    <p:sldLayoutId id="2147483739" r:id="rId10"/>
    <p:sldLayoutId id="2147483740" r:id="rId11"/>
    <p:sldLayoutId id="2147483743" r:id="rId12"/>
    <p:sldLayoutId id="2147483753" r:id="rId13"/>
    <p:sldLayoutId id="2147483754" r:id="rId14"/>
  </p:sldLayoutIdLst>
  <p:hf sldNum="0" hdr="0" ft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5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99000"/>
        </a:lnSpc>
        <a:spcBef>
          <a:spcPts val="0"/>
        </a:spcBef>
        <a:buFont typeface="Arial" panose="020B0604020202020204" pitchFamily="34" charset="0"/>
        <a:buChar char="―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defTabSz="914400" rtl="0" eaLnBrk="1" latinLnBrk="0" hangingPunct="1">
        <a:lnSpc>
          <a:spcPct val="99000"/>
        </a:lnSpc>
        <a:spcBef>
          <a:spcPts val="0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44000" algn="l" defTabSz="914400" rtl="0" eaLnBrk="1" latinLnBrk="0" hangingPunct="1">
        <a:lnSpc>
          <a:spcPct val="99000"/>
        </a:lnSpc>
        <a:spcBef>
          <a:spcPts val="0"/>
        </a:spcBef>
        <a:buFont typeface="Arial" panose="020B0604020202020204" pitchFamily="34" charset="0"/>
        <a:buChar char="-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9000"/>
        </a:lnSpc>
        <a:spcBef>
          <a:spcPts val="1400"/>
        </a:spcBef>
        <a:spcAft>
          <a:spcPts val="1400"/>
        </a:spcAft>
        <a:buFont typeface="Arial" panose="020B0604020202020204" pitchFamily="34" charset="0"/>
        <a:buChar char="​"/>
        <a:defRPr sz="13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576000" indent="-144000" algn="l" defTabSz="914400" rtl="0" eaLnBrk="1" latinLnBrk="0" hangingPunct="1">
        <a:lnSpc>
          <a:spcPct val="99000"/>
        </a:lnSpc>
        <a:spcBef>
          <a:spcPts val="0"/>
        </a:spcBef>
        <a:buFont typeface="Arial" panose="020B0604020202020204" pitchFamily="34" charset="0"/>
        <a:buChar char="-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576000" indent="-144000" algn="l" defTabSz="914400" rtl="0" eaLnBrk="1" latinLnBrk="0" hangingPunct="1">
        <a:lnSpc>
          <a:spcPct val="99000"/>
        </a:lnSpc>
        <a:spcBef>
          <a:spcPts val="0"/>
        </a:spcBef>
        <a:buFont typeface="Arial" panose="020B0604020202020204" pitchFamily="34" charset="0"/>
        <a:buChar char="-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576000" indent="-144000" algn="l" defTabSz="914400" rtl="0" eaLnBrk="1" latinLnBrk="0" hangingPunct="1">
        <a:lnSpc>
          <a:spcPct val="99000"/>
        </a:lnSpc>
        <a:spcBef>
          <a:spcPts val="0"/>
        </a:spcBef>
        <a:buFont typeface="Arial" panose="020B0604020202020204" pitchFamily="34" charset="0"/>
        <a:buChar char="-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576000" indent="-144000" algn="l" defTabSz="914400" rtl="0" eaLnBrk="1" latinLnBrk="0" hangingPunct="1">
        <a:lnSpc>
          <a:spcPct val="99000"/>
        </a:lnSpc>
        <a:spcBef>
          <a:spcPts val="0"/>
        </a:spcBef>
        <a:buFont typeface="Arial" panose="020B0604020202020204" pitchFamily="34" charset="0"/>
        <a:buChar char="-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576000" indent="-144000" algn="l" defTabSz="914400" rtl="0" eaLnBrk="1" latinLnBrk="0" hangingPunct="1">
        <a:lnSpc>
          <a:spcPct val="99000"/>
        </a:lnSpc>
        <a:spcBef>
          <a:spcPts val="0"/>
        </a:spcBef>
        <a:buFont typeface="Arial" panose="020B0604020202020204" pitchFamily="34" charset="0"/>
        <a:buChar char="-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53" userDrawn="1">
          <p15:clr>
            <a:srgbClr val="A4A3A4"/>
          </p15:clr>
        </p15:guide>
        <p15:guide id="2" pos="7224" userDrawn="1">
          <p15:clr>
            <a:srgbClr val="A4A3A4"/>
          </p15:clr>
        </p15:guide>
        <p15:guide id="3" orient="horz" pos="412" userDrawn="1">
          <p15:clr>
            <a:srgbClr val="A4A3A4"/>
          </p15:clr>
        </p15:guide>
        <p15:guide id="4" orient="horz" pos="1360" userDrawn="1">
          <p15:clr>
            <a:srgbClr val="A4A3A4"/>
          </p15:clr>
        </p15:guide>
        <p15:guide id="6" orient="horz" pos="1764" userDrawn="1">
          <p15:clr>
            <a:srgbClr val="A4A3A4"/>
          </p15:clr>
        </p15:guide>
        <p15:guide id="7" orient="horz" pos="332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DEFF 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Co-</a:t>
            </a:r>
            <a:r>
              <a:rPr lang="da-DK" dirty="0" err="1" smtClean="0"/>
              <a:t>creation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sz="2000" dirty="0"/>
              <a:t>Studerende som medproducenter i udviklingen </a:t>
            </a:r>
            <a:br>
              <a:rPr lang="da-DK" sz="2000" dirty="0"/>
            </a:br>
            <a:r>
              <a:rPr lang="da-DK" sz="2000" dirty="0"/>
              <a:t>af bibliotekernes læringsprodukter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Pernille Holm Lindhardt og Anne C. Andersen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smtClean="0"/>
              <a:t>AU Library</a:t>
            </a:r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35B1-BC5C-4F24-B72D-591F5A33F1B4}" type="datetime5">
              <a:rPr lang="da-DK" smtClean="0"/>
              <a:pPr/>
              <a:t>februar 2019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70361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655604"/>
            <a:ext cx="10531958" cy="795509"/>
          </a:xfrm>
        </p:spPr>
        <p:txBody>
          <a:bodyPr/>
          <a:lstStyle/>
          <a:p>
            <a:r>
              <a:rPr lang="da-DK" sz="4000" b="1" dirty="0" smtClean="0"/>
              <a:t>Samarbejdsform: Hvordan </a:t>
            </a:r>
            <a:r>
              <a:rPr lang="da-DK" sz="4000" b="1" dirty="0"/>
              <a:t>og </a:t>
            </a:r>
            <a:r>
              <a:rPr lang="da-DK" sz="4000" b="1" dirty="0" smtClean="0"/>
              <a:t>med hvem?</a:t>
            </a:r>
            <a:endParaRPr lang="da-DK" sz="4000" b="1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882" y="1560584"/>
            <a:ext cx="7434470" cy="417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655603"/>
            <a:ext cx="6840000" cy="1103623"/>
          </a:xfrm>
        </p:spPr>
        <p:txBody>
          <a:bodyPr/>
          <a:lstStyle/>
          <a:p>
            <a:r>
              <a:rPr lang="da-DK" sz="4000" b="1" dirty="0" smtClean="0"/>
              <a:t>Samarbejdsform: Roller?</a:t>
            </a:r>
            <a:endParaRPr lang="da-DK" sz="4000" b="1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46242" y="1480931"/>
            <a:ext cx="7645119" cy="430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5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</p:spPr>
        <p:txBody>
          <a:bodyPr>
            <a:normAutofit/>
          </a:bodyPr>
          <a:lstStyle/>
          <a:p>
            <a:r>
              <a:rPr lang="da-DK" sz="4000" b="1" dirty="0" smtClean="0"/>
              <a:t>Metode</a:t>
            </a:r>
            <a:endParaRPr lang="da-DK" sz="40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115568"/>
            <a:ext cx="10515600" cy="5061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b="1" dirty="0" smtClean="0"/>
              <a:t>Best fit</a:t>
            </a:r>
            <a:r>
              <a:rPr lang="da-DK" sz="1800" dirty="0" smtClean="0"/>
              <a:t>: Dynamisk tilgang mellem det man gerne vil opnå og det man gør i den givne kontekst.</a:t>
            </a:r>
          </a:p>
          <a:p>
            <a:pPr marL="0" indent="0">
              <a:buNone/>
            </a:pPr>
            <a:endParaRPr lang="da-DK" sz="1800" b="1" dirty="0" smtClean="0"/>
          </a:p>
          <a:p>
            <a:pPr marL="0" indent="0">
              <a:buNone/>
            </a:pPr>
            <a:endParaRPr lang="da-DK" sz="1800" b="1" dirty="0"/>
          </a:p>
          <a:p>
            <a:pPr marL="0" indent="0">
              <a:buNone/>
            </a:pPr>
            <a:endParaRPr lang="da-DK" sz="1800" b="1" dirty="0" smtClean="0"/>
          </a:p>
          <a:p>
            <a:pPr marL="0" indent="0">
              <a:buNone/>
            </a:pPr>
            <a:endParaRPr lang="da-DK" sz="1800" b="1" dirty="0" smtClean="0"/>
          </a:p>
          <a:p>
            <a:pPr marL="0" indent="0">
              <a:buNone/>
            </a:pPr>
            <a:r>
              <a:rPr lang="da-DK" sz="1800" b="1" dirty="0" smtClean="0"/>
              <a:t>Vurdering: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430" y="1999142"/>
            <a:ext cx="4229100" cy="3294246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838200" y="2784553"/>
            <a:ext cx="552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Hvorfor vil man gerne arbejde med </a:t>
            </a:r>
            <a:r>
              <a:rPr lang="da-DK" dirty="0" err="1" smtClean="0"/>
              <a:t>co-creation</a:t>
            </a:r>
            <a:r>
              <a:rPr lang="da-DK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Hvem vil man gerne have til at deltage?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Hvordan skal samarbejdet foregå?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Hvad kommer der ud af samarbejdet?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9674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653359"/>
            <a:ext cx="10515600" cy="796925"/>
          </a:xfrm>
        </p:spPr>
        <p:txBody>
          <a:bodyPr>
            <a:normAutofit/>
          </a:bodyPr>
          <a:lstStyle/>
          <a:p>
            <a:r>
              <a:rPr lang="da-DK" sz="4000" dirty="0"/>
              <a:t>Co-</a:t>
            </a:r>
            <a:r>
              <a:rPr lang="da-DK" sz="4000" dirty="0" err="1"/>
              <a:t>creation</a:t>
            </a:r>
            <a:r>
              <a:rPr lang="da-DK" sz="4000" dirty="0"/>
              <a:t> med </a:t>
            </a:r>
            <a:r>
              <a:rPr lang="da-DK" sz="4000" dirty="0" smtClean="0"/>
              <a:t>studerende i AU Library</a:t>
            </a:r>
            <a:endParaRPr lang="da-DK" sz="40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40168" y="1957179"/>
            <a:ext cx="10273540" cy="313165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a-DK" sz="1800" dirty="0" smtClean="0"/>
              <a:t>Studerende kan bidrage </a:t>
            </a:r>
            <a:r>
              <a:rPr lang="da-DK" sz="1800" dirty="0"/>
              <a:t>til at udvikle læringsprodukter og </a:t>
            </a:r>
            <a:r>
              <a:rPr lang="da-DK" sz="1800" dirty="0" smtClean="0"/>
              <a:t>læringsforløb</a:t>
            </a:r>
            <a:r>
              <a:rPr lang="da-DK" sz="1800" dirty="0"/>
              <a:t>, som kan styrke både undervisning og de studerendes </a:t>
            </a:r>
            <a:r>
              <a:rPr lang="da-DK" sz="1800" dirty="0" smtClean="0"/>
              <a:t>læring</a:t>
            </a:r>
            <a:endParaRPr lang="da-DK" sz="1800" dirty="0"/>
          </a:p>
          <a:p>
            <a:pPr>
              <a:buFont typeface="Arial" panose="020B0604020202020204" pitchFamily="34" charset="0"/>
              <a:buChar char="•"/>
            </a:pPr>
            <a:endParaRPr lang="da-DK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a-DK" sz="1800" dirty="0" smtClean="0"/>
              <a:t>Medarbejdere </a:t>
            </a:r>
            <a:r>
              <a:rPr lang="da-DK" sz="1800" dirty="0"/>
              <a:t>og studerende samarbejder om at udvikle elementer til brug i undervisning og de studerendes læring </a:t>
            </a:r>
            <a:r>
              <a:rPr lang="da-DK" sz="1800" dirty="0" smtClean="0"/>
              <a:t>generelt</a:t>
            </a:r>
          </a:p>
          <a:p>
            <a:pPr>
              <a:buFont typeface="Arial" panose="020B0604020202020204" pitchFamily="34" charset="0"/>
              <a:buChar char="•"/>
            </a:pPr>
            <a:endParaRPr lang="da-DK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da-DK" sz="1800" dirty="0"/>
              <a:t>Parterne bidrager med hver deres input og ikke på samme </a:t>
            </a:r>
            <a:r>
              <a:rPr lang="da-DK" sz="1800" dirty="0" smtClean="0"/>
              <a:t>måde</a:t>
            </a:r>
          </a:p>
          <a:p>
            <a:pPr marL="0" indent="0">
              <a:buNone/>
            </a:pPr>
            <a:endParaRPr lang="da-DK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da-DK" sz="1800" dirty="0"/>
              <a:t>De studerende kan få medindflydelse på indhold og form af bibliotekets undervisning</a:t>
            </a:r>
          </a:p>
          <a:p>
            <a:pPr marL="0" indent="0">
              <a:buNone/>
            </a:pP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335860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483394"/>
            <a:ext cx="10515600" cy="1100137"/>
          </a:xfrm>
        </p:spPr>
        <p:txBody>
          <a:bodyPr>
            <a:normAutofit fontScale="90000"/>
          </a:bodyPr>
          <a:lstStyle/>
          <a:p>
            <a:r>
              <a:rPr lang="da-DK" sz="4400" b="1" dirty="0" smtClean="0"/>
              <a:t>Cases: </a:t>
            </a:r>
            <a:br>
              <a:rPr lang="da-DK" sz="4400" b="1" dirty="0" smtClean="0"/>
            </a:br>
            <a:r>
              <a:rPr lang="da-DK" sz="4400" b="1" dirty="0" smtClean="0"/>
              <a:t>Hvordan </a:t>
            </a:r>
            <a:r>
              <a:rPr lang="da-DK" sz="4400" b="1" dirty="0"/>
              <a:t>har vi arbejdet med </a:t>
            </a:r>
            <a:r>
              <a:rPr lang="da-DK" sz="4400" b="1" dirty="0" err="1"/>
              <a:t>c</a:t>
            </a:r>
            <a:r>
              <a:rPr lang="da-DK" sz="4400" b="1" dirty="0" err="1" smtClean="0"/>
              <a:t>o-creation</a:t>
            </a:r>
            <a:r>
              <a:rPr lang="da-DK" sz="4400" b="1" dirty="0"/>
              <a:t>?</a:t>
            </a:r>
            <a:r>
              <a:rPr lang="da-DK" b="1" dirty="0"/>
              <a:t/>
            </a:r>
            <a:br>
              <a:rPr lang="da-DK" b="1" dirty="0"/>
            </a:br>
            <a:endParaRPr lang="da-DK" b="1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380" y="1829504"/>
            <a:ext cx="8149811" cy="40508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4" name="Ellipse 3"/>
          <p:cNvSpPr/>
          <p:nvPr/>
        </p:nvSpPr>
        <p:spPr>
          <a:xfrm>
            <a:off x="5237921" y="2796830"/>
            <a:ext cx="817493" cy="817021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>
                <a:solidFill>
                  <a:schemeClr val="tx1"/>
                </a:solidFill>
              </a:rPr>
              <a:t>Jura</a:t>
            </a:r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5539821" y="3451314"/>
            <a:ext cx="815010" cy="8071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/>
              <a:t>BSS</a:t>
            </a:r>
            <a:endParaRPr lang="da-DK" sz="1400" dirty="0"/>
          </a:p>
        </p:txBody>
      </p:sp>
      <p:sp>
        <p:nvSpPr>
          <p:cNvPr id="6" name="Ellipse 5"/>
          <p:cNvSpPr/>
          <p:nvPr/>
        </p:nvSpPr>
        <p:spPr>
          <a:xfrm>
            <a:off x="3309729" y="4343399"/>
            <a:ext cx="894523" cy="874643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/>
              <a:t>Nord-plus</a:t>
            </a:r>
            <a:endParaRPr lang="da-DK" sz="1400" dirty="0"/>
          </a:p>
        </p:txBody>
      </p:sp>
      <p:sp>
        <p:nvSpPr>
          <p:cNvPr id="7" name="Ellipse 6"/>
          <p:cNvSpPr/>
          <p:nvPr/>
        </p:nvSpPr>
        <p:spPr>
          <a:xfrm>
            <a:off x="9929191" y="1911005"/>
            <a:ext cx="854489" cy="8858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>
                <a:solidFill>
                  <a:schemeClr val="tx1"/>
                </a:solidFill>
              </a:rPr>
              <a:t>AUH?</a:t>
            </a:r>
            <a:endParaRPr lang="da-DK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60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626" y="408763"/>
            <a:ext cx="10515600" cy="1044575"/>
          </a:xfrm>
        </p:spPr>
        <p:txBody>
          <a:bodyPr>
            <a:normAutofit/>
          </a:bodyPr>
          <a:lstStyle/>
          <a:p>
            <a:r>
              <a:rPr lang="da-DK" sz="4000" b="1" dirty="0"/>
              <a:t>Cases: </a:t>
            </a:r>
            <a:r>
              <a:rPr lang="da-DK" sz="4000" b="1" dirty="0" smtClean="0"/>
              <a:t/>
            </a:r>
            <a:br>
              <a:rPr lang="da-DK" sz="4000" b="1" dirty="0" smtClean="0"/>
            </a:br>
            <a:r>
              <a:rPr lang="da-DK" sz="4000" b="1" dirty="0" smtClean="0"/>
              <a:t>Hvordan </a:t>
            </a:r>
            <a:r>
              <a:rPr lang="da-DK" sz="4000" b="1" dirty="0"/>
              <a:t>har vi arbejdet med </a:t>
            </a:r>
            <a:r>
              <a:rPr lang="da-DK" sz="4000" b="1" dirty="0" err="1"/>
              <a:t>c</a:t>
            </a:r>
            <a:r>
              <a:rPr lang="da-DK" sz="4000" b="1" dirty="0" err="1" smtClean="0"/>
              <a:t>o-creation</a:t>
            </a:r>
            <a:r>
              <a:rPr lang="da-DK" sz="4000" b="1" dirty="0"/>
              <a:t>?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320" y="1453338"/>
            <a:ext cx="7876493" cy="4427056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3663398" y="2276541"/>
            <a:ext cx="914400" cy="9144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>
                <a:solidFill>
                  <a:schemeClr val="tx1"/>
                </a:solidFill>
              </a:rPr>
              <a:t>Jura</a:t>
            </a:r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6229350" y="4946944"/>
            <a:ext cx="990600" cy="93345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>
                <a:solidFill>
                  <a:schemeClr val="bg1"/>
                </a:solidFill>
              </a:rPr>
              <a:t>Nord-plus</a:t>
            </a:r>
            <a:endParaRPr lang="da-DK" sz="1400" dirty="0">
              <a:solidFill>
                <a:schemeClr val="bg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8297333" y="4111566"/>
            <a:ext cx="883559" cy="8353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/>
              <a:t>BSS</a:t>
            </a:r>
            <a:endParaRPr lang="da-DK" sz="1400" dirty="0"/>
          </a:p>
        </p:txBody>
      </p:sp>
      <p:sp>
        <p:nvSpPr>
          <p:cNvPr id="8" name="Ellipse 7"/>
          <p:cNvSpPr/>
          <p:nvPr/>
        </p:nvSpPr>
        <p:spPr>
          <a:xfrm>
            <a:off x="9538813" y="1601185"/>
            <a:ext cx="914400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>
                <a:solidFill>
                  <a:schemeClr val="tx1"/>
                </a:solidFill>
              </a:rPr>
              <a:t>AUH?</a:t>
            </a:r>
            <a:endParaRPr lang="da-DK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94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/>
          <a:lstStyle/>
          <a:p>
            <a:r>
              <a:rPr lang="da-DK" sz="4000" b="1" dirty="0" smtClean="0"/>
              <a:t>Vigtigste erfaringer</a:t>
            </a:r>
            <a:endParaRPr lang="da-DK" sz="40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4881563"/>
          </a:xfrm>
        </p:spPr>
        <p:txBody>
          <a:bodyPr/>
          <a:lstStyle/>
          <a:p>
            <a:endParaRPr lang="da-DK" dirty="0"/>
          </a:p>
          <a:p>
            <a:pPr>
              <a:buFont typeface="Arial" panose="020B0604020202020204" pitchFamily="34" charset="0"/>
              <a:buChar char="•"/>
            </a:pPr>
            <a:endParaRPr lang="da-DK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a-DK" sz="1800" dirty="0" smtClean="0"/>
              <a:t>Brugerperspektiv</a:t>
            </a:r>
            <a:r>
              <a:rPr lang="da-DK" sz="1800" dirty="0"/>
              <a:t>: Biblioteket kan med fordel træne opmærksomhed på de studerendes og undervisernes henvendelser og agere på </a:t>
            </a:r>
            <a:r>
              <a:rPr lang="da-DK" sz="1800" dirty="0" smtClean="0"/>
              <a:t>dem</a:t>
            </a:r>
          </a:p>
          <a:p>
            <a:pPr>
              <a:buFont typeface="Arial" panose="020B0604020202020204" pitchFamily="34" charset="0"/>
              <a:buChar char="•"/>
            </a:pPr>
            <a:endParaRPr lang="da-DK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a-DK" sz="1800" dirty="0" smtClean="0"/>
              <a:t>Rekruttering: Det kan være vanskeligt at rekruttere studerende </a:t>
            </a:r>
          </a:p>
          <a:p>
            <a:pPr>
              <a:buFont typeface="Arial" panose="020B0604020202020204" pitchFamily="34" charset="0"/>
              <a:buChar char="•"/>
            </a:pPr>
            <a:endParaRPr lang="da-DK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a-DK" sz="1800" dirty="0" smtClean="0"/>
              <a:t>Proces: Innovationsprocessen er ikke en velordnet, lineær proces</a:t>
            </a:r>
          </a:p>
          <a:p>
            <a:pPr>
              <a:buFont typeface="Arial" panose="020B0604020202020204" pitchFamily="34" charset="0"/>
              <a:buChar char="•"/>
            </a:pPr>
            <a:endParaRPr lang="da-DK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a-DK" sz="1800" dirty="0" smtClean="0"/>
              <a:t>Co-</a:t>
            </a:r>
            <a:r>
              <a:rPr lang="da-DK" sz="1800" dirty="0" err="1" smtClean="0"/>
              <a:t>creation</a:t>
            </a:r>
            <a:r>
              <a:rPr lang="da-DK" sz="1800" dirty="0" smtClean="0"/>
              <a:t> er en kompleks proces med mange feedback loops, spring tilbageløb og gentagelser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351686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626" y="514212"/>
            <a:ext cx="10515600" cy="757997"/>
          </a:xfrm>
        </p:spPr>
        <p:txBody>
          <a:bodyPr>
            <a:normAutofit/>
          </a:bodyPr>
          <a:lstStyle/>
          <a:p>
            <a:r>
              <a:rPr lang="da-DK" sz="4000" b="1" dirty="0" smtClean="0"/>
              <a:t>Videre proces: Fra projekt til praksis</a:t>
            </a:r>
            <a:endParaRPr lang="da-DK" sz="40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182757"/>
            <a:ext cx="10515600" cy="4567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b="1" dirty="0" smtClean="0"/>
              <a:t>Ambition:</a:t>
            </a:r>
            <a:r>
              <a:rPr lang="da-DK" sz="1800" dirty="0" smtClean="0"/>
              <a:t> </a:t>
            </a:r>
          </a:p>
          <a:p>
            <a:pPr marL="0" indent="0">
              <a:buNone/>
            </a:pPr>
            <a:r>
              <a:rPr lang="da-DK" sz="1800" dirty="0" smtClean="0"/>
              <a:t>At bruge erfaringer og udvikle kompetencer i nye kontekster </a:t>
            </a:r>
          </a:p>
          <a:p>
            <a:pPr marL="0" indent="0">
              <a:buNone/>
            </a:pPr>
            <a:r>
              <a:rPr lang="da-DK" sz="1800" dirty="0" smtClean="0"/>
              <a:t>Samle og dele viden til fremtidig inspiration og brug i egen praksis</a:t>
            </a:r>
          </a:p>
          <a:p>
            <a:pPr marL="0" indent="0">
              <a:buNone/>
            </a:pPr>
            <a:endParaRPr lang="da-DK" sz="1800" dirty="0" smtClean="0"/>
          </a:p>
          <a:p>
            <a:pPr marL="0" indent="0">
              <a:buNone/>
            </a:pPr>
            <a:r>
              <a:rPr lang="da-DK" sz="1800" b="1" dirty="0" smtClean="0"/>
              <a:t>Status på delprojekterne:</a:t>
            </a:r>
          </a:p>
          <a:p>
            <a:pPr marL="0" indent="0">
              <a:buNone/>
            </a:pPr>
            <a:endParaRPr lang="da-DK" sz="1800" dirty="0" smtClean="0"/>
          </a:p>
          <a:p>
            <a:pPr marL="0" indent="0">
              <a:buNone/>
            </a:pPr>
            <a:r>
              <a:rPr lang="da-DK" sz="1800" dirty="0" smtClean="0"/>
              <a:t>	Health: Afprøvning af chat som værktøj i andre kontekster – fx i AUH projekt</a:t>
            </a:r>
          </a:p>
          <a:p>
            <a:pPr>
              <a:buFont typeface="Arial" panose="020B0604020202020204" pitchFamily="34" charset="0"/>
              <a:buChar char="•"/>
            </a:pPr>
            <a:endParaRPr lang="da-DK" sz="1800" dirty="0" smtClean="0"/>
          </a:p>
          <a:p>
            <a:pPr marL="0" indent="0">
              <a:buNone/>
            </a:pPr>
            <a:r>
              <a:rPr lang="da-DK" sz="1800" dirty="0" smtClean="0"/>
              <a:t>	AUH: Brug af erfaringer fra Nordplus og Serviceuddannelsen for udvikling og design af ny </a:t>
            </a:r>
            <a:r>
              <a:rPr lang="da-DK" sz="1800" dirty="0"/>
              <a:t>	</a:t>
            </a:r>
            <a:r>
              <a:rPr lang="da-DK" sz="1800" dirty="0" smtClean="0"/>
              <a:t>biblioteksservice på Aarhus Universitetshospital </a:t>
            </a:r>
          </a:p>
          <a:p>
            <a:pPr>
              <a:buFont typeface="Arial" panose="020B0604020202020204" pitchFamily="34" charset="0"/>
              <a:buChar char="•"/>
            </a:pPr>
            <a:endParaRPr lang="da-DK" sz="1800" dirty="0" smtClean="0"/>
          </a:p>
          <a:p>
            <a:pPr marL="0" indent="0">
              <a:buNone/>
            </a:pPr>
            <a:r>
              <a:rPr lang="da-DK" sz="1800" dirty="0" smtClean="0"/>
              <a:t>	</a:t>
            </a:r>
          </a:p>
          <a:p>
            <a:pPr marL="0" indent="0">
              <a:buNone/>
            </a:pPr>
            <a:r>
              <a:rPr lang="da-DK" sz="1800" dirty="0"/>
              <a:t>	</a:t>
            </a:r>
            <a:r>
              <a:rPr lang="da-DK" sz="1800" dirty="0" smtClean="0"/>
              <a:t>BSS, Virksomhedskommunikation: ”Træn din database”, afventer de studerendes feedback </a:t>
            </a:r>
          </a:p>
          <a:p>
            <a:pPr marL="0" indent="0">
              <a:buNone/>
            </a:pPr>
            <a:endParaRPr lang="da-DK" sz="1800" dirty="0" smtClean="0"/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1800" dirty="0" smtClean="0"/>
              <a:t>	BSS, Jura: Vi har et ideoplæg, som afventer videre proces</a:t>
            </a:r>
            <a:endParaRPr lang="da-DK" sz="1800" dirty="0"/>
          </a:p>
        </p:txBody>
      </p:sp>
      <p:sp>
        <p:nvSpPr>
          <p:cNvPr id="4" name="Ellipse 3"/>
          <p:cNvSpPr/>
          <p:nvPr/>
        </p:nvSpPr>
        <p:spPr>
          <a:xfrm>
            <a:off x="844928" y="2524539"/>
            <a:ext cx="781982" cy="75537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noProof="0" dirty="0" smtClean="0"/>
              <a:t>Nordplus</a:t>
            </a:r>
          </a:p>
        </p:txBody>
      </p:sp>
      <p:sp>
        <p:nvSpPr>
          <p:cNvPr id="5" name="Ellipse 4"/>
          <p:cNvSpPr/>
          <p:nvPr/>
        </p:nvSpPr>
        <p:spPr>
          <a:xfrm>
            <a:off x="844928" y="4158212"/>
            <a:ext cx="788711" cy="74805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noProof="0" dirty="0" smtClean="0"/>
              <a:t>BSS</a:t>
            </a:r>
          </a:p>
        </p:txBody>
      </p:sp>
      <p:sp>
        <p:nvSpPr>
          <p:cNvPr id="6" name="Ellipse 5"/>
          <p:cNvSpPr/>
          <p:nvPr/>
        </p:nvSpPr>
        <p:spPr>
          <a:xfrm>
            <a:off x="858387" y="3339442"/>
            <a:ext cx="775252" cy="759240"/>
          </a:xfrm>
          <a:prstGeom prst="ellipse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noProof="0" dirty="0" smtClean="0"/>
              <a:t>AUH</a:t>
            </a:r>
          </a:p>
        </p:txBody>
      </p:sp>
      <p:sp>
        <p:nvSpPr>
          <p:cNvPr id="8" name="Ellipse 7"/>
          <p:cNvSpPr/>
          <p:nvPr/>
        </p:nvSpPr>
        <p:spPr>
          <a:xfrm>
            <a:off x="838198" y="4976981"/>
            <a:ext cx="788712" cy="773499"/>
          </a:xfrm>
          <a:prstGeom prst="ellipse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noProof="0" dirty="0" smtClean="0"/>
              <a:t>Jura</a:t>
            </a:r>
          </a:p>
        </p:txBody>
      </p:sp>
    </p:spTree>
    <p:extLst>
      <p:ext uri="{BB962C8B-B14F-4D97-AF65-F5344CB8AC3E}">
        <p14:creationId xmlns:p14="http://schemas.microsoft.com/office/powerpoint/2010/main" val="352164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542" y="502008"/>
            <a:ext cx="8783053" cy="645527"/>
          </a:xfrm>
        </p:spPr>
        <p:txBody>
          <a:bodyPr>
            <a:normAutofit fontScale="90000"/>
          </a:bodyPr>
          <a:lstStyle/>
          <a:p>
            <a:r>
              <a:rPr lang="da-DK" sz="4400" b="1" dirty="0" smtClean="0"/>
              <a:t>Projektsynergi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10" name="Ellipse 9"/>
          <p:cNvSpPr/>
          <p:nvPr/>
        </p:nvSpPr>
        <p:spPr>
          <a:xfrm>
            <a:off x="423846" y="1930902"/>
            <a:ext cx="2931735" cy="292933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da-DK" sz="1000" b="1" dirty="0">
                <a:solidFill>
                  <a:schemeClr val="tx1"/>
                </a:solidFill>
              </a:rPr>
              <a:t>Nordplus</a:t>
            </a:r>
          </a:p>
          <a:p>
            <a:pPr lvl="0"/>
            <a:r>
              <a:rPr lang="da-DK" sz="1000" b="1" dirty="0">
                <a:solidFill>
                  <a:schemeClr val="tx1"/>
                </a:solidFill>
              </a:rPr>
              <a:t>Mål:</a:t>
            </a:r>
          </a:p>
          <a:p>
            <a:pPr lvl="0"/>
            <a:r>
              <a:rPr lang="da-DK" sz="1000" dirty="0">
                <a:solidFill>
                  <a:schemeClr val="tx1"/>
                </a:solidFill>
              </a:rPr>
              <a:t>Udvikling af digitale e-læringsobjekter i </a:t>
            </a:r>
            <a:r>
              <a:rPr lang="da-DK" sz="1000" dirty="0" smtClean="0">
                <a:solidFill>
                  <a:schemeClr val="tx1"/>
                </a:solidFill>
              </a:rPr>
              <a:t>et samarbejde </a:t>
            </a:r>
            <a:r>
              <a:rPr lang="da-DK" sz="1000" dirty="0">
                <a:solidFill>
                  <a:schemeClr val="tx1"/>
                </a:solidFill>
              </a:rPr>
              <a:t>mellem studerende, undervisere og biblioteker (læringstrekant)</a:t>
            </a:r>
          </a:p>
          <a:p>
            <a:pPr lvl="0"/>
            <a:endParaRPr lang="da-DK" sz="1000" dirty="0">
              <a:solidFill>
                <a:schemeClr val="tx1"/>
              </a:solidFill>
            </a:endParaRPr>
          </a:p>
          <a:p>
            <a:pPr lvl="0"/>
            <a:r>
              <a:rPr lang="da-DK" sz="1000" b="1" dirty="0">
                <a:solidFill>
                  <a:schemeClr val="tx1"/>
                </a:solidFill>
              </a:rPr>
              <a:t>Værktøjer: </a:t>
            </a:r>
          </a:p>
          <a:p>
            <a:pPr lvl="0"/>
            <a:r>
              <a:rPr lang="da-DK" sz="1000" dirty="0" err="1" smtClean="0">
                <a:solidFill>
                  <a:schemeClr val="tx1"/>
                </a:solidFill>
              </a:rPr>
              <a:t>BlackBoard</a:t>
            </a:r>
            <a:r>
              <a:rPr lang="da-DK" sz="1000" dirty="0" smtClean="0">
                <a:solidFill>
                  <a:schemeClr val="tx1"/>
                </a:solidFill>
              </a:rPr>
              <a:t>, kursus-intro, Facebook, </a:t>
            </a:r>
            <a:r>
              <a:rPr lang="da-DK" sz="1000" dirty="0" err="1">
                <a:solidFill>
                  <a:schemeClr val="tx1"/>
                </a:solidFill>
              </a:rPr>
              <a:t>s</a:t>
            </a:r>
            <a:r>
              <a:rPr lang="da-DK" sz="1000" dirty="0" err="1" smtClean="0">
                <a:solidFill>
                  <a:schemeClr val="tx1"/>
                </a:solidFill>
              </a:rPr>
              <a:t>urveys</a:t>
            </a:r>
            <a:r>
              <a:rPr lang="da-DK" sz="1000" dirty="0">
                <a:solidFill>
                  <a:schemeClr val="tx1"/>
                </a:solidFill>
              </a:rPr>
              <a:t>, </a:t>
            </a:r>
            <a:r>
              <a:rPr lang="da-DK" sz="1000" dirty="0" smtClean="0">
                <a:solidFill>
                  <a:schemeClr val="tx1"/>
                </a:solidFill>
              </a:rPr>
              <a:t>interviews</a:t>
            </a:r>
          </a:p>
          <a:p>
            <a:pPr lvl="0"/>
            <a:r>
              <a:rPr lang="da-DK" sz="1000" b="1" dirty="0" smtClean="0">
                <a:solidFill>
                  <a:schemeClr val="tx1"/>
                </a:solidFill>
              </a:rPr>
              <a:t>Produkt:</a:t>
            </a:r>
          </a:p>
          <a:p>
            <a:pPr lvl="0"/>
            <a:r>
              <a:rPr lang="da-DK" sz="1000" dirty="0" smtClean="0">
                <a:solidFill>
                  <a:schemeClr val="tx1"/>
                </a:solidFill>
              </a:rPr>
              <a:t>Chat med afgrænset målgruppe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3604436" y="748041"/>
            <a:ext cx="3021338" cy="28300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da-DK" sz="1000" b="1" dirty="0">
                <a:solidFill>
                  <a:schemeClr val="tx1"/>
                </a:solidFill>
              </a:rPr>
              <a:t>DEFF </a:t>
            </a:r>
            <a:r>
              <a:rPr lang="da-DK" sz="1000" b="1" dirty="0" err="1">
                <a:solidFill>
                  <a:schemeClr val="tx1"/>
                </a:solidFill>
              </a:rPr>
              <a:t>co-creation</a:t>
            </a:r>
            <a:endParaRPr lang="da-DK" sz="1000" b="1" dirty="0">
              <a:solidFill>
                <a:schemeClr val="tx1"/>
              </a:solidFill>
            </a:endParaRPr>
          </a:p>
          <a:p>
            <a:r>
              <a:rPr lang="da-DK" sz="1000" b="1" dirty="0">
                <a:solidFill>
                  <a:schemeClr val="tx1"/>
                </a:solidFill>
              </a:rPr>
              <a:t>Mål:</a:t>
            </a:r>
          </a:p>
          <a:p>
            <a:r>
              <a:rPr lang="da-DK" sz="1000" dirty="0">
                <a:solidFill>
                  <a:schemeClr val="tx1"/>
                </a:solidFill>
              </a:rPr>
              <a:t>Udvikling af e-læringsobjekter i </a:t>
            </a:r>
            <a:r>
              <a:rPr lang="da-DK" sz="1000" dirty="0" err="1">
                <a:solidFill>
                  <a:schemeClr val="tx1"/>
                </a:solidFill>
              </a:rPr>
              <a:t>samskabelse</a:t>
            </a:r>
            <a:r>
              <a:rPr lang="da-DK" sz="1000" dirty="0">
                <a:solidFill>
                  <a:schemeClr val="tx1"/>
                </a:solidFill>
              </a:rPr>
              <a:t> med de studerende</a:t>
            </a:r>
          </a:p>
          <a:p>
            <a:endParaRPr lang="da-DK" sz="1000" dirty="0">
              <a:solidFill>
                <a:schemeClr val="tx1"/>
              </a:solidFill>
            </a:endParaRPr>
          </a:p>
          <a:p>
            <a:r>
              <a:rPr lang="da-DK" sz="1000" b="1" dirty="0">
                <a:solidFill>
                  <a:schemeClr val="tx1"/>
                </a:solidFill>
              </a:rPr>
              <a:t>Værktøjer:</a:t>
            </a:r>
          </a:p>
          <a:p>
            <a:r>
              <a:rPr lang="da-DK" sz="1000" dirty="0" smtClean="0">
                <a:solidFill>
                  <a:schemeClr val="tx1"/>
                </a:solidFill>
              </a:rPr>
              <a:t>Co-</a:t>
            </a:r>
            <a:r>
              <a:rPr lang="da-DK" sz="1000" dirty="0" err="1" smtClean="0">
                <a:solidFill>
                  <a:schemeClr val="tx1"/>
                </a:solidFill>
              </a:rPr>
              <a:t>creation</a:t>
            </a:r>
            <a:r>
              <a:rPr lang="da-DK" sz="1000" dirty="0" smtClean="0">
                <a:solidFill>
                  <a:schemeClr val="tx1"/>
                </a:solidFill>
              </a:rPr>
              <a:t> </a:t>
            </a:r>
            <a:r>
              <a:rPr lang="da-DK" sz="1000" dirty="0">
                <a:solidFill>
                  <a:schemeClr val="tx1"/>
                </a:solidFill>
              </a:rPr>
              <a:t>processer</a:t>
            </a:r>
          </a:p>
          <a:p>
            <a:r>
              <a:rPr lang="da-DK" sz="1000" b="1" dirty="0" smtClean="0">
                <a:solidFill>
                  <a:schemeClr val="tx1"/>
                </a:solidFill>
              </a:rPr>
              <a:t>Produkt:</a:t>
            </a:r>
            <a:r>
              <a:rPr lang="da-DK" sz="1000" dirty="0" smtClean="0">
                <a:solidFill>
                  <a:schemeClr val="tx1"/>
                </a:solidFill>
              </a:rPr>
              <a:t> CMS </a:t>
            </a:r>
            <a:r>
              <a:rPr lang="da-DK" sz="1000" dirty="0">
                <a:solidFill>
                  <a:schemeClr val="tx1"/>
                </a:solidFill>
              </a:rPr>
              <a:t>forankret læringsmodul</a:t>
            </a:r>
          </a:p>
          <a:p>
            <a:r>
              <a:rPr lang="da-DK" sz="1000" dirty="0">
                <a:solidFill>
                  <a:schemeClr val="tx1"/>
                </a:solidFill>
              </a:rPr>
              <a:t>”Træn din database</a:t>
            </a:r>
            <a:r>
              <a:rPr lang="da-DK" sz="1000" dirty="0" smtClean="0">
                <a:solidFill>
                  <a:schemeClr val="tx1"/>
                </a:solidFill>
              </a:rPr>
              <a:t>” målrettet faget ”Virksomhedskommunikation”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8431836" y="1930902"/>
            <a:ext cx="3169907" cy="318775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da-DK" sz="1000" b="1" dirty="0">
                <a:solidFill>
                  <a:schemeClr val="tx1"/>
                </a:solidFill>
              </a:rPr>
              <a:t>AUH projekt</a:t>
            </a:r>
          </a:p>
          <a:p>
            <a:pPr lvl="0"/>
            <a:r>
              <a:rPr lang="da-DK" sz="1000" b="1" dirty="0">
                <a:solidFill>
                  <a:schemeClr val="tx1"/>
                </a:solidFill>
              </a:rPr>
              <a:t>Mål:</a:t>
            </a:r>
          </a:p>
          <a:p>
            <a:r>
              <a:rPr lang="da-DK" sz="1000" dirty="0">
                <a:solidFill>
                  <a:schemeClr val="tx1"/>
                </a:solidFill>
              </a:rPr>
              <a:t>Udvikling / etablering af AU Librarys biblioteksbetjening på AUH</a:t>
            </a:r>
          </a:p>
          <a:p>
            <a:endParaRPr lang="da-DK" sz="1000" dirty="0">
              <a:solidFill>
                <a:schemeClr val="tx1"/>
              </a:solidFill>
            </a:endParaRPr>
          </a:p>
          <a:p>
            <a:r>
              <a:rPr lang="da-DK" sz="1000" b="1" dirty="0">
                <a:solidFill>
                  <a:schemeClr val="tx1"/>
                </a:solidFill>
              </a:rPr>
              <a:t>Værktøjer: </a:t>
            </a:r>
          </a:p>
          <a:p>
            <a:r>
              <a:rPr lang="da-DK" sz="1000" dirty="0">
                <a:solidFill>
                  <a:schemeClr val="tx1"/>
                </a:solidFill>
              </a:rPr>
              <a:t>Dialog m brugere, afklaring af behov </a:t>
            </a:r>
            <a:r>
              <a:rPr lang="da-DK" sz="1000" dirty="0" err="1" smtClean="0">
                <a:solidFill>
                  <a:schemeClr val="tx1"/>
                </a:solidFill>
              </a:rPr>
              <a:t>vha</a:t>
            </a:r>
            <a:r>
              <a:rPr lang="da-DK" sz="1000" dirty="0" smtClean="0">
                <a:solidFill>
                  <a:schemeClr val="tx1"/>
                </a:solidFill>
              </a:rPr>
              <a:t> brugerinterviews,</a:t>
            </a:r>
            <a:endParaRPr lang="da-DK" sz="1000" dirty="0">
              <a:solidFill>
                <a:schemeClr val="tx1"/>
              </a:solidFill>
            </a:endParaRPr>
          </a:p>
          <a:p>
            <a:r>
              <a:rPr lang="da-DK" sz="1000" dirty="0" smtClean="0">
                <a:solidFill>
                  <a:schemeClr val="tx1"/>
                </a:solidFill>
              </a:rPr>
              <a:t>brugerrejse, </a:t>
            </a:r>
            <a:r>
              <a:rPr lang="da-DK" sz="1000" dirty="0">
                <a:solidFill>
                  <a:schemeClr val="tx1"/>
                </a:solidFill>
              </a:rPr>
              <a:t>udvikling af </a:t>
            </a:r>
          </a:p>
          <a:p>
            <a:r>
              <a:rPr lang="da-DK" sz="1000" dirty="0">
                <a:solidFill>
                  <a:schemeClr val="tx1"/>
                </a:solidFill>
              </a:rPr>
              <a:t>brugerprofiler / </a:t>
            </a:r>
            <a:r>
              <a:rPr lang="da-DK" sz="1000" dirty="0" err="1">
                <a:solidFill>
                  <a:schemeClr val="tx1"/>
                </a:solidFill>
              </a:rPr>
              <a:t>personaer</a:t>
            </a:r>
            <a:r>
              <a:rPr lang="da-DK" sz="1000" dirty="0">
                <a:solidFill>
                  <a:schemeClr val="tx1"/>
                </a:solidFill>
              </a:rPr>
              <a:t>, </a:t>
            </a:r>
            <a:r>
              <a:rPr lang="da-DK" sz="1000" dirty="0" err="1" smtClean="0">
                <a:solidFill>
                  <a:schemeClr val="tx1"/>
                </a:solidFill>
              </a:rPr>
              <a:t>co-creationprocesser</a:t>
            </a:r>
            <a:endParaRPr lang="da-DK" sz="1000" dirty="0" smtClean="0">
              <a:solidFill>
                <a:schemeClr val="tx1"/>
              </a:solidFill>
            </a:endParaRPr>
          </a:p>
          <a:p>
            <a:r>
              <a:rPr lang="da-DK" sz="1000" b="1" dirty="0" smtClean="0">
                <a:solidFill>
                  <a:schemeClr val="tx1"/>
                </a:solidFill>
              </a:rPr>
              <a:t>Produkt: Afventer </a:t>
            </a:r>
            <a:r>
              <a:rPr lang="da-DK" sz="1000" dirty="0" smtClean="0">
                <a:solidFill>
                  <a:schemeClr val="tx1"/>
                </a:solidFill>
              </a:rPr>
              <a:t>Udvikles på baggrund viden fra brugerinterviews og brugerrejser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355580" y="3683341"/>
            <a:ext cx="2935889" cy="282631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00" b="1" dirty="0">
                <a:solidFill>
                  <a:schemeClr val="tx1"/>
                </a:solidFill>
              </a:rPr>
              <a:t>AU Library Serviceuddannelse </a:t>
            </a:r>
          </a:p>
          <a:p>
            <a:pPr marL="171450" indent="-171450" algn="ctr">
              <a:buFontTx/>
              <a:buChar char="-"/>
            </a:pPr>
            <a:r>
              <a:rPr lang="da-DK" sz="1000" dirty="0">
                <a:solidFill>
                  <a:schemeClr val="tx1"/>
                </a:solidFill>
              </a:rPr>
              <a:t>Brugerprofiler</a:t>
            </a:r>
          </a:p>
          <a:p>
            <a:pPr marL="171450" indent="-171450" algn="ctr">
              <a:buFontTx/>
              <a:buChar char="-"/>
            </a:pPr>
            <a:r>
              <a:rPr lang="da-DK" sz="1000" dirty="0" smtClean="0">
                <a:solidFill>
                  <a:schemeClr val="tx1"/>
                </a:solidFill>
              </a:rPr>
              <a:t>Brugerrejse</a:t>
            </a:r>
            <a:endParaRPr lang="da-DK" sz="1000" dirty="0">
              <a:solidFill>
                <a:schemeClr val="tx1"/>
              </a:solidFill>
            </a:endParaRPr>
          </a:p>
          <a:p>
            <a:pPr marL="171450" indent="-171450" algn="ctr">
              <a:buFontTx/>
              <a:buChar char="-"/>
            </a:pPr>
            <a:r>
              <a:rPr lang="da-DK" sz="1000" dirty="0">
                <a:solidFill>
                  <a:schemeClr val="tx1"/>
                </a:solidFill>
              </a:rPr>
              <a:t>UX fokus</a:t>
            </a:r>
          </a:p>
          <a:p>
            <a:pPr marL="171450" indent="-171450" algn="ctr">
              <a:buFontTx/>
              <a:buChar char="-"/>
            </a:pPr>
            <a:r>
              <a:rPr lang="da-DK" sz="1000" dirty="0" err="1">
                <a:solidFill>
                  <a:schemeClr val="tx1"/>
                </a:solidFill>
              </a:rPr>
              <a:t>Personaer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5" name="Højrepil 4"/>
          <p:cNvSpPr/>
          <p:nvPr/>
        </p:nvSpPr>
        <p:spPr>
          <a:xfrm>
            <a:off x="7039601" y="23341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Højrepil 5"/>
          <p:cNvSpPr/>
          <p:nvPr/>
        </p:nvSpPr>
        <p:spPr>
          <a:xfrm>
            <a:off x="7076491" y="3198709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Højrepil 6"/>
          <p:cNvSpPr/>
          <p:nvPr/>
        </p:nvSpPr>
        <p:spPr>
          <a:xfrm>
            <a:off x="7076491" y="4031101"/>
            <a:ext cx="978408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9945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7240" y="592011"/>
            <a:ext cx="9890760" cy="614997"/>
          </a:xfrm>
        </p:spPr>
        <p:txBody>
          <a:bodyPr>
            <a:noAutofit/>
          </a:bodyPr>
          <a:lstStyle/>
          <a:p>
            <a:pPr algn="l"/>
            <a:r>
              <a:rPr lang="da-DK" sz="4000" b="1" dirty="0" err="1" smtClean="0"/>
              <a:t>Tema:Co-creation</a:t>
            </a:r>
            <a:endParaRPr lang="da-DK" sz="4000" b="1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777240" y="1501254"/>
            <a:ext cx="9890760" cy="4728095"/>
          </a:xfrm>
        </p:spPr>
        <p:txBody>
          <a:bodyPr>
            <a:normAutofit/>
          </a:bodyPr>
          <a:lstStyle/>
          <a:p>
            <a:pPr algn="l"/>
            <a:r>
              <a:rPr lang="da-DK" sz="1800" b="1" dirty="0" smtClean="0"/>
              <a:t>DEFF Projektmål: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1800" dirty="0" smtClean="0"/>
              <a:t>At udvikle bibliotekets læringsprodukter sammen med de studerende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1800" dirty="0" smtClean="0"/>
              <a:t>At afprøve og udvikle </a:t>
            </a:r>
            <a:r>
              <a:rPr lang="da-DK" sz="1800" dirty="0" err="1" smtClean="0"/>
              <a:t>co-creationmetoder</a:t>
            </a:r>
            <a:r>
              <a:rPr lang="da-DK" sz="1800" dirty="0" smtClean="0"/>
              <a:t> og -processer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1800" dirty="0" smtClean="0"/>
              <a:t>At dele erfaringer og metoder med kolleger i biblioteket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1800" dirty="0" smtClean="0"/>
              <a:t>At evaluere med kolleger og projektgruppe</a:t>
            </a:r>
            <a:endParaRPr lang="da-DK" sz="1800" dirty="0"/>
          </a:p>
          <a:p>
            <a:pPr algn="l"/>
            <a:endParaRPr lang="da-DK" sz="1800" dirty="0" smtClean="0"/>
          </a:p>
          <a:p>
            <a:pPr algn="l"/>
            <a:r>
              <a:rPr lang="da-DK" sz="1800" b="1" dirty="0" smtClean="0"/>
              <a:t>Deltagere: </a:t>
            </a:r>
          </a:p>
          <a:p>
            <a:pPr algn="l"/>
            <a:r>
              <a:rPr lang="da-DK" sz="1800" dirty="0" smtClean="0"/>
              <a:t>En række danske forsknings- og uddannelsesbiblioteker:</a:t>
            </a:r>
          </a:p>
          <a:p>
            <a:pPr algn="l"/>
            <a:r>
              <a:rPr lang="da-DK" sz="1800" dirty="0" smtClean="0"/>
              <a:t>AUB, CBS, DTU, AUL, KUB, SDU, VIA </a:t>
            </a:r>
          </a:p>
          <a:p>
            <a:pPr algn="l"/>
            <a:endParaRPr lang="da-DK" sz="1800" dirty="0" smtClean="0"/>
          </a:p>
          <a:p>
            <a:pPr algn="l"/>
            <a:endParaRPr lang="da-DK" sz="1800" dirty="0" smtClean="0"/>
          </a:p>
          <a:p>
            <a:pPr algn="l"/>
            <a:r>
              <a:rPr lang="da-DK" sz="1800" b="1" dirty="0" smtClean="0"/>
              <a:t>Referencer:</a:t>
            </a:r>
          </a:p>
          <a:p>
            <a:pPr algn="l"/>
            <a:r>
              <a:rPr lang="da-DK" sz="1800" dirty="0"/>
              <a:t>Oplægget her bygger på rapport fra projektet udarbejdet </a:t>
            </a:r>
            <a:r>
              <a:rPr lang="da-DK" sz="1800" dirty="0" smtClean="0"/>
              <a:t>undervejs af Christian </a:t>
            </a:r>
            <a:r>
              <a:rPr lang="da-DK" sz="1800" dirty="0"/>
              <a:t>T</a:t>
            </a:r>
            <a:r>
              <a:rPr lang="da-DK" sz="1800" dirty="0" smtClean="0"/>
              <a:t>ang Lystbæk, AU BSS og projektets </a:t>
            </a:r>
            <a:r>
              <a:rPr lang="da-DK" sz="1800" dirty="0"/>
              <a:t>deltagere – og </a:t>
            </a:r>
            <a:r>
              <a:rPr lang="da-DK" sz="1800" dirty="0" smtClean="0"/>
              <a:t>på </a:t>
            </a:r>
            <a:r>
              <a:rPr lang="da-DK" sz="1800" dirty="0"/>
              <a:t>egne erfaringer fra det virkelige liv</a:t>
            </a:r>
            <a:r>
              <a:rPr lang="da-DK" dirty="0" smtClean="0"/>
              <a:t>. </a:t>
            </a:r>
            <a:endParaRPr lang="da-DK" dirty="0"/>
          </a:p>
          <a:p>
            <a:pPr algn="l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1521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655604"/>
            <a:ext cx="6840000" cy="646422"/>
          </a:xfrm>
        </p:spPr>
        <p:txBody>
          <a:bodyPr/>
          <a:lstStyle/>
          <a:p>
            <a:r>
              <a:rPr lang="da-DK" sz="4000" dirty="0" smtClean="0"/>
              <a:t>Hvorfor dette oplæg?</a:t>
            </a:r>
            <a:endParaRPr lang="da-DK" sz="4000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050" y="1302026"/>
            <a:ext cx="6056295" cy="4323522"/>
          </a:xfr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E1B2-A1A9-4629-87DB-C7E83421E854}" type="datetime1">
              <a:rPr lang="da-DK" smtClean="0"/>
              <a:t>06-02-2019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1015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75464"/>
            <a:ext cx="10515600" cy="607082"/>
          </a:xfrm>
        </p:spPr>
        <p:txBody>
          <a:bodyPr>
            <a:normAutofit/>
          </a:bodyPr>
          <a:lstStyle/>
          <a:p>
            <a:r>
              <a:rPr lang="da-DK" sz="4000" dirty="0" smtClean="0"/>
              <a:t>Program for oplæg</a:t>
            </a:r>
            <a:endParaRPr lang="da-DK" sz="40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133856"/>
            <a:ext cx="10515600" cy="49049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r>
              <a:rPr lang="da-DK" sz="1800" b="1" dirty="0" smtClean="0"/>
              <a:t>1. Introduktion til begrebet ”</a:t>
            </a:r>
            <a:r>
              <a:rPr lang="da-DK" sz="1800" b="1" dirty="0" err="1"/>
              <a:t>c</a:t>
            </a:r>
            <a:r>
              <a:rPr lang="da-DK" sz="1800" b="1" dirty="0" err="1" smtClean="0"/>
              <a:t>o-creation</a:t>
            </a:r>
            <a:r>
              <a:rPr lang="da-DK" sz="1800" b="1" dirty="0" smtClean="0"/>
              <a:t>”:</a:t>
            </a:r>
          </a:p>
          <a:p>
            <a:pPr marL="0" indent="0">
              <a:buNone/>
            </a:pPr>
            <a:endParaRPr lang="da-DK" sz="1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a-DK" sz="1800" dirty="0" smtClean="0"/>
              <a:t>Hvad?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1800" dirty="0" smtClean="0"/>
              <a:t>Hvorfor?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1800" dirty="0" smtClean="0"/>
              <a:t>Hvordan?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1800" dirty="0" smtClean="0"/>
              <a:t>Hvem?</a:t>
            </a:r>
            <a:endParaRPr lang="da-DK" sz="1800" dirty="0"/>
          </a:p>
          <a:p>
            <a:endParaRPr lang="da-DK" sz="1800" dirty="0" smtClean="0"/>
          </a:p>
          <a:p>
            <a:pPr marL="0" indent="0">
              <a:buNone/>
            </a:pPr>
            <a:r>
              <a:rPr lang="da-DK" sz="1800" b="1" dirty="0" smtClean="0"/>
              <a:t>2. Cases: Hvor og hvordan har vi arbejdet med </a:t>
            </a:r>
            <a:r>
              <a:rPr lang="da-DK" sz="1800" b="1" dirty="0" err="1" smtClean="0"/>
              <a:t>co-creation</a:t>
            </a:r>
            <a:r>
              <a:rPr lang="da-DK" sz="1800" b="1" dirty="0" smtClean="0"/>
              <a:t>?</a:t>
            </a:r>
          </a:p>
          <a:p>
            <a:pPr marL="0" indent="0">
              <a:buNone/>
            </a:pPr>
            <a:endParaRPr lang="da-DK" sz="1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da-DK" sz="1800" dirty="0" smtClean="0"/>
              <a:t>Miljø- og arbejdsmedicin, Health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800" dirty="0"/>
              <a:t>Jura, BSS</a:t>
            </a:r>
            <a:endParaRPr lang="da-DK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a-DK" sz="1800" dirty="0"/>
              <a:t>Virksomhedskommunikation, BSS </a:t>
            </a:r>
            <a:endParaRPr lang="da-DK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a-DK" sz="1800" dirty="0" smtClean="0"/>
              <a:t>Aarhus Universitetshospital (AUH), Health</a:t>
            </a:r>
          </a:p>
          <a:p>
            <a:pPr marL="0" indent="0">
              <a:buNone/>
            </a:pPr>
            <a:endParaRPr lang="da-DK" sz="1800" dirty="0" smtClean="0"/>
          </a:p>
          <a:p>
            <a:pPr marL="0" indent="0">
              <a:buNone/>
            </a:pPr>
            <a:endParaRPr lang="da-DK" sz="2400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da-DK" sz="2400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da-DK" sz="2400" dirty="0"/>
          </a:p>
          <a:p>
            <a:endParaRPr lang="da-DK" sz="2400" dirty="0"/>
          </a:p>
          <a:p>
            <a:pPr marL="0" indent="0">
              <a:buNone/>
            </a:pPr>
            <a:endParaRPr lang="da-DK" sz="2400" dirty="0" smtClean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860" y="1422886"/>
            <a:ext cx="2676939" cy="200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0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38888"/>
            <a:ext cx="10515600" cy="752590"/>
          </a:xfrm>
        </p:spPr>
        <p:txBody>
          <a:bodyPr>
            <a:normAutofit fontScale="90000"/>
          </a:bodyPr>
          <a:lstStyle/>
          <a:p>
            <a:r>
              <a:rPr lang="da-DK" sz="4400" b="1" dirty="0" smtClean="0"/>
              <a:t>Begrebet: Hvad går det ud på?</a:t>
            </a:r>
            <a:br>
              <a:rPr lang="da-DK" sz="4400" b="1" dirty="0" smtClean="0"/>
            </a:br>
            <a:r>
              <a:rPr lang="da-DK" b="1" dirty="0"/>
              <a:t/>
            </a:r>
            <a:br>
              <a:rPr lang="da-DK" b="1" dirty="0"/>
            </a:b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984267"/>
          </a:xfrm>
        </p:spPr>
        <p:txBody>
          <a:bodyPr/>
          <a:lstStyle/>
          <a:p>
            <a:pPr marL="0" indent="0">
              <a:buNone/>
            </a:pPr>
            <a:endParaRPr lang="da-DK" sz="1800" dirty="0" smtClean="0"/>
          </a:p>
          <a:p>
            <a:pPr marL="0" indent="0">
              <a:buNone/>
            </a:pPr>
            <a:r>
              <a:rPr lang="da-DK" sz="1800" dirty="0" smtClean="0"/>
              <a:t>Co-</a:t>
            </a:r>
            <a:r>
              <a:rPr lang="da-DK" sz="1800" dirty="0" err="1" smtClean="0"/>
              <a:t>creation</a:t>
            </a:r>
            <a:r>
              <a:rPr lang="da-DK" sz="1800" dirty="0" smtClean="0"/>
              <a:t> / </a:t>
            </a:r>
            <a:r>
              <a:rPr lang="da-DK" sz="1800" dirty="0" err="1"/>
              <a:t>S</a:t>
            </a:r>
            <a:r>
              <a:rPr lang="da-DK" sz="1800" dirty="0" err="1" smtClean="0"/>
              <a:t>amskabelse</a:t>
            </a:r>
            <a:r>
              <a:rPr lang="da-DK" sz="1800" dirty="0" smtClean="0"/>
              <a:t>: Ikke noget entydigt begreb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sz="1800" dirty="0" smtClean="0"/>
              <a:t>”En måde, som virksomheder og organisationer kan udvikle produkter og services på ved at samarbejde med kunder, brugere og borgere med henblik på at inddrage deres ressourcer i udviklingsprocessen”</a:t>
            </a:r>
          </a:p>
          <a:p>
            <a:pPr marL="0" indent="0">
              <a:buNone/>
            </a:pPr>
            <a:r>
              <a:rPr lang="da-DK" sz="1800" dirty="0" smtClean="0"/>
              <a:t> </a:t>
            </a:r>
          </a:p>
          <a:p>
            <a:pPr marL="0" indent="0">
              <a:buNone/>
            </a:pPr>
            <a:r>
              <a:rPr lang="da-DK" sz="1200" dirty="0" smtClean="0"/>
              <a:t>(</a:t>
            </a:r>
            <a:r>
              <a:rPr lang="da-DK" sz="1200" dirty="0"/>
              <a:t>Lystbæk, C. T., &amp; Harbo, K. (2018). </a:t>
            </a:r>
            <a:r>
              <a:rPr lang="da-DK" sz="1200" i="1" dirty="0"/>
              <a:t>Co-</a:t>
            </a:r>
            <a:r>
              <a:rPr lang="da-DK" sz="1200" i="1" dirty="0" err="1"/>
              <a:t>creation</a:t>
            </a:r>
            <a:r>
              <a:rPr lang="da-DK" sz="1200" i="1" dirty="0"/>
              <a:t> – hvad, hvorfor og hvordan: Studerende som medproducenter i udviklingen af bibliotekernes læringsprodukter: Et DEFF udviklingsprojekt 2017-2018</a:t>
            </a:r>
            <a:r>
              <a:rPr lang="da-DK" sz="1200" dirty="0"/>
              <a:t>. Aarhus: Aarhus Universitet, p. 4)</a:t>
            </a:r>
          </a:p>
        </p:txBody>
      </p:sp>
    </p:spTree>
    <p:extLst>
      <p:ext uri="{BB962C8B-B14F-4D97-AF65-F5344CB8AC3E}">
        <p14:creationId xmlns:p14="http://schemas.microsoft.com/office/powerpoint/2010/main" val="353959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8608"/>
          </a:xfrm>
        </p:spPr>
        <p:txBody>
          <a:bodyPr/>
          <a:lstStyle/>
          <a:p>
            <a:r>
              <a:rPr lang="da-DK" sz="4000" b="1" dirty="0" smtClean="0"/>
              <a:t>Historik</a:t>
            </a:r>
            <a:endParaRPr lang="da-DK" sz="40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173734"/>
            <a:ext cx="10515600" cy="4633913"/>
          </a:xfrm>
        </p:spPr>
        <p:txBody>
          <a:bodyPr/>
          <a:lstStyle/>
          <a:p>
            <a:pPr marL="0" indent="0">
              <a:buNone/>
            </a:pPr>
            <a:r>
              <a:rPr lang="da-DK" sz="1800" dirty="0" smtClean="0"/>
              <a:t>Begrebet har rod i en række forskellige sociale strømninger fra det 20. århundrede: </a:t>
            </a:r>
          </a:p>
          <a:p>
            <a:pPr marL="0" indent="0">
              <a:buNone/>
            </a:pPr>
            <a:endParaRPr lang="da-DK" sz="1800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	</a:t>
            </a:r>
            <a:r>
              <a:rPr lang="da-DK" sz="1800" dirty="0" smtClean="0"/>
              <a:t>1960: Aktivt Medborgerskab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	</a:t>
            </a:r>
            <a:r>
              <a:rPr lang="da-DK" sz="1800" dirty="0" smtClean="0"/>
              <a:t>1970’erne: Studenterinddragelse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	</a:t>
            </a:r>
            <a:r>
              <a:rPr lang="da-DK" sz="1800" dirty="0" smtClean="0"/>
              <a:t>1980’erne: Patientinddragelse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	</a:t>
            </a:r>
            <a:r>
              <a:rPr lang="da-DK" sz="1800" dirty="0" smtClean="0"/>
              <a:t>1990’erne: </a:t>
            </a:r>
            <a:r>
              <a:rPr lang="da-DK" sz="1800" dirty="0" err="1" smtClean="0"/>
              <a:t>Customization</a:t>
            </a:r>
            <a:endParaRPr lang="da-DK" sz="1800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	 </a:t>
            </a:r>
          </a:p>
          <a:p>
            <a:pPr marL="0" indent="0">
              <a:buNone/>
            </a:pPr>
            <a:r>
              <a:rPr lang="da-DK" dirty="0" smtClean="0"/>
              <a:t>	</a:t>
            </a:r>
            <a:r>
              <a:rPr lang="da-DK" sz="1800" dirty="0" smtClean="0"/>
              <a:t>2000’erne: Brugerdreven innovation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Højrepil 3"/>
          <p:cNvSpPr/>
          <p:nvPr/>
        </p:nvSpPr>
        <p:spPr>
          <a:xfrm>
            <a:off x="5240869" y="1729394"/>
            <a:ext cx="978408" cy="5497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Højrepil 5"/>
          <p:cNvSpPr/>
          <p:nvPr/>
        </p:nvSpPr>
        <p:spPr>
          <a:xfrm>
            <a:off x="5712349" y="2514133"/>
            <a:ext cx="978408" cy="5169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Højrepil 6"/>
          <p:cNvSpPr/>
          <p:nvPr/>
        </p:nvSpPr>
        <p:spPr>
          <a:xfrm>
            <a:off x="6219277" y="3120817"/>
            <a:ext cx="925068" cy="52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Højrepil 7"/>
          <p:cNvSpPr/>
          <p:nvPr/>
        </p:nvSpPr>
        <p:spPr>
          <a:xfrm>
            <a:off x="5136642" y="3772074"/>
            <a:ext cx="959358" cy="4713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Højrepil 8"/>
          <p:cNvSpPr/>
          <p:nvPr/>
        </p:nvSpPr>
        <p:spPr>
          <a:xfrm>
            <a:off x="6073503" y="4438347"/>
            <a:ext cx="978408" cy="539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982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92982"/>
            <a:ext cx="6840000" cy="636104"/>
          </a:xfrm>
        </p:spPr>
        <p:txBody>
          <a:bodyPr/>
          <a:lstStyle/>
          <a:p>
            <a:r>
              <a:rPr lang="da-DK" sz="4000" dirty="0" smtClean="0"/>
              <a:t>Co-</a:t>
            </a:r>
            <a:r>
              <a:rPr lang="da-DK" sz="4000" dirty="0" err="1" smtClean="0"/>
              <a:t>creation</a:t>
            </a:r>
            <a:r>
              <a:rPr lang="da-DK" sz="4000" dirty="0" smtClean="0"/>
              <a:t>: ”Magic </a:t>
            </a:r>
            <a:r>
              <a:rPr lang="da-DK" sz="4000" dirty="0" err="1" smtClean="0"/>
              <a:t>concept</a:t>
            </a:r>
            <a:r>
              <a:rPr lang="da-DK" sz="4000" dirty="0" smtClean="0"/>
              <a:t>”?</a:t>
            </a:r>
            <a:endParaRPr lang="da-DK" sz="4000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638" y="1399985"/>
            <a:ext cx="4314645" cy="4314645"/>
          </a:xfr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41923-2D61-4D7B-8505-7A71D24F3073}" type="datetime1">
              <a:rPr lang="da-DK" smtClean="0"/>
              <a:t>06-02-2019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0462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655604"/>
            <a:ext cx="6840000" cy="735874"/>
          </a:xfrm>
        </p:spPr>
        <p:txBody>
          <a:bodyPr/>
          <a:lstStyle/>
          <a:p>
            <a:r>
              <a:rPr lang="da-DK" sz="4000" dirty="0" smtClean="0"/>
              <a:t>Co-</a:t>
            </a:r>
            <a:r>
              <a:rPr lang="da-DK" sz="4000" dirty="0" err="1" smtClean="0"/>
              <a:t>creation</a:t>
            </a:r>
            <a:r>
              <a:rPr lang="da-DK" sz="4000" dirty="0" smtClean="0"/>
              <a:t>: ”Reality check”</a:t>
            </a:r>
            <a:endParaRPr lang="da-DK" sz="4000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187" y="1717482"/>
            <a:ext cx="6122158" cy="3831287"/>
          </a:xfr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7A9A-9447-47F8-A9E0-1542F547A231}" type="datetime1">
              <a:rPr lang="da-DK" smtClean="0"/>
              <a:t>06-02-2019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4836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655604"/>
            <a:ext cx="6840000" cy="735874"/>
          </a:xfrm>
        </p:spPr>
        <p:txBody>
          <a:bodyPr/>
          <a:lstStyle/>
          <a:p>
            <a:r>
              <a:rPr lang="da-DK" sz="4000" b="1" dirty="0" smtClean="0"/>
              <a:t>Rationaler: Hvorfor </a:t>
            </a:r>
            <a:r>
              <a:rPr lang="da-DK" sz="4000" b="1" dirty="0" err="1" smtClean="0"/>
              <a:t>co-create</a:t>
            </a:r>
            <a:r>
              <a:rPr lang="da-DK" sz="4000" b="1" dirty="0" smtClean="0"/>
              <a:t>? </a:t>
            </a:r>
            <a:br>
              <a:rPr lang="da-DK" sz="4000" b="1" dirty="0" smtClean="0"/>
            </a:br>
            <a:endParaRPr lang="da-DK" sz="4000" b="1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204" y="1709530"/>
            <a:ext cx="7218143" cy="405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3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t Kgl. Bibliotek PowerPoint Skabelon">
  <a:themeElements>
    <a:clrScheme name="Det Kgl. Bibliotek">
      <a:dk1>
        <a:sysClr val="windowText" lastClr="000000"/>
      </a:dk1>
      <a:lt1>
        <a:sysClr val="window" lastClr="FFFFFF"/>
      </a:lt1>
      <a:dk2>
        <a:srgbClr val="001F6A"/>
      </a:dk2>
      <a:lt2>
        <a:srgbClr val="A3871E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et Kgl. Bibliotek PPT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t Kgl. Bibliotek PowerPoint Skabelon (002).potx" id="{DF23A2D2-6AB5-43BF-83E9-0C3F7AABCDDC}" vid="{97FF4EFF-AB3F-4CB7-94A2-21C11BFCCA93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A3DF5BA0CB65E4D8AC5A5A9AE70FACE" ma:contentTypeVersion="6" ma:contentTypeDescription="Opret et nyt dokument." ma:contentTypeScope="" ma:versionID="2b325734e29b87fd6114e97768cef623">
  <xsd:schema xmlns:xsd="http://www.w3.org/2001/XMLSchema" xmlns:xs="http://www.w3.org/2001/XMLSchema" xmlns:p="http://schemas.microsoft.com/office/2006/metadata/properties" xmlns:ns2="http://schemas.microsoft.com/sharepoint/v4" xmlns:ns3="936468b2-0631-46ec-b1db-9f08520c3cfe" targetNamespace="http://schemas.microsoft.com/office/2006/metadata/properties" ma:root="true" ma:fieldsID="9262a93099659fcc3e28bbf92ace160a" ns2:_="" ns3:_="">
    <xsd:import namespace="http://schemas.microsoft.com/sharepoint/v4"/>
    <xsd:import namespace="936468b2-0631-46ec-b1db-9f08520c3cfe"/>
    <xsd:element name="properties">
      <xsd:complexType>
        <xsd:sequence>
          <xsd:element name="documentManagement">
            <xsd:complexType>
              <xsd:all>
                <xsd:element ref="ns2:IconOverlay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Komment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6468b2-0631-46ec-b1db-9f08520c3c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Kommentar" ma:index="12" nillable="true" ma:displayName="Kommentar" ma:internalName="Kommenta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ommentar xmlns="936468b2-0631-46ec-b1db-9f08520c3cfe" xsi:nil="true"/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39BFFF23-4B9F-4E45-BA2F-FEDE2FFCE631}"/>
</file>

<file path=customXml/itemProps2.xml><?xml version="1.0" encoding="utf-8"?>
<ds:datastoreItem xmlns:ds="http://schemas.openxmlformats.org/officeDocument/2006/customXml" ds:itemID="{707C94A9-964A-4337-B329-38E6F65EF9DF}"/>
</file>

<file path=customXml/itemProps3.xml><?xml version="1.0" encoding="utf-8"?>
<ds:datastoreItem xmlns:ds="http://schemas.openxmlformats.org/officeDocument/2006/customXml" ds:itemID="{9DBD4474-A831-41C8-BBD4-C6602559F628}"/>
</file>

<file path=docProps/app.xml><?xml version="1.0" encoding="utf-8"?>
<Properties xmlns="http://schemas.openxmlformats.org/officeDocument/2006/extended-properties" xmlns:vt="http://schemas.openxmlformats.org/officeDocument/2006/docPropsVTypes">
  <Template>Powerpoint_Det Kgl. Bibliotek_Skabelon (6)</Template>
  <TotalTime>0</TotalTime>
  <Words>1802</Words>
  <Application>Microsoft Office PowerPoint</Application>
  <PresentationFormat>Widescreen</PresentationFormat>
  <Paragraphs>321</Paragraphs>
  <Slides>18</Slides>
  <Notes>17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Wingdings</vt:lpstr>
      <vt:lpstr>Det Kgl. Bibliotek PowerPoint Skabelon</vt:lpstr>
      <vt:lpstr>DEFF  Co-creation </vt:lpstr>
      <vt:lpstr>Tema:Co-creation</vt:lpstr>
      <vt:lpstr>Hvorfor dette oplæg?</vt:lpstr>
      <vt:lpstr>Program for oplæg</vt:lpstr>
      <vt:lpstr>Begrebet: Hvad går det ud på?  </vt:lpstr>
      <vt:lpstr>Historik</vt:lpstr>
      <vt:lpstr>Co-creation: ”Magic concept”?</vt:lpstr>
      <vt:lpstr>Co-creation: ”Reality check”</vt:lpstr>
      <vt:lpstr>Rationaler: Hvorfor co-create?  </vt:lpstr>
      <vt:lpstr>Samarbejdsform: Hvordan og med hvem?</vt:lpstr>
      <vt:lpstr>Samarbejdsform: Roller?</vt:lpstr>
      <vt:lpstr>Metode</vt:lpstr>
      <vt:lpstr>Co-creation med studerende i AU Library</vt:lpstr>
      <vt:lpstr>Cases:  Hvordan har vi arbejdet med co-creation? </vt:lpstr>
      <vt:lpstr>Cases:  Hvordan har vi arbejdet med co-creation?</vt:lpstr>
      <vt:lpstr>Vigtigste erfaringer</vt:lpstr>
      <vt:lpstr>Videre proces: Fra projekt til praksis</vt:lpstr>
      <vt:lpstr>Projektsynergi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2018-11-21T14:07:57Z</dcterms:created>
  <dcterms:modified xsi:type="dcterms:W3CDTF">2019-02-06T10:08:25Z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0x010100DA3DF5BA0CB65E4D8AC5A5A9AE70FACE</vt:lpwstr>
  </property>
</Properties>
</file>