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9"/>
  </p:notesMasterIdLst>
  <p:handoutMasterIdLst>
    <p:handoutMasterId r:id="rId10"/>
  </p:handoutMasterIdLst>
  <p:sldIdLst>
    <p:sldId id="259" r:id="rId2"/>
    <p:sldId id="314" r:id="rId3"/>
    <p:sldId id="315" r:id="rId4"/>
    <p:sldId id="316" r:id="rId5"/>
    <p:sldId id="317" r:id="rId6"/>
    <p:sldId id="319" r:id="rId7"/>
    <p:sldId id="262" r:id="rId8"/>
  </p:sldIdLst>
  <p:sldSz cx="9144000" cy="5143500" type="screen16x9"/>
  <p:notesSz cx="6808788" cy="9940925"/>
  <p:embeddedFontLst>
    <p:embeddedFont>
      <p:font typeface="AU Passata" pitchFamily="34" charset="0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Wingdings 3" pitchFamily="18" charset="2"/>
      <p:regular r:id="rId17"/>
    </p:embeddedFont>
    <p:embeddedFont>
      <p:font typeface="AU Passata Light" pitchFamily="34" charset="0"/>
      <p:regular r:id="rId18"/>
      <p:bold r:id="rId19"/>
    </p:embeddedFont>
    <p:embeddedFont>
      <p:font typeface="AU Peto" pitchFamily="82" charset="0"/>
      <p:regular r:id="rId20"/>
      <p:bold r:id="rId21"/>
    </p:embeddedFont>
  </p:embeddedFontLst>
  <p:custDataLst>
    <p:tags r:id="rId22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Forfatter" initials="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9" autoAdjust="0"/>
    <p:restoredTop sz="93476" autoAdjust="0"/>
  </p:normalViewPr>
  <p:slideViewPr>
    <p:cSldViewPr snapToObjects="1" showGuides="1">
      <p:cViewPr>
        <p:scale>
          <a:sx n="100" d="100"/>
          <a:sy n="100" d="100"/>
        </p:scale>
        <p:origin x="-486" y="-612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31"/>
        <p:guide pos="2145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50306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87181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24789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Per </a:t>
            </a:r>
            <a:r>
              <a:rPr lang="da-DK" sz="800" b="1" cap="all" baseline="0" dirty="0" err="1" smtClean="0">
                <a:solidFill>
                  <a:schemeClr val="bg1"/>
                </a:solidFill>
              </a:rPr>
              <a:t>andersen</a:t>
            </a:r>
            <a:endParaRPr lang="da-DK" sz="800" b="1" cap="all" baseline="0" dirty="0" smtClean="0">
              <a:solidFill>
                <a:schemeClr val="bg1"/>
              </a:solidFill>
            </a:endParaRPr>
          </a:p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Prodekan for uddannelse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højreklik-menuen</a:t>
            </a:r>
          </a:p>
        </p:txBody>
      </p:sp>
    </p:spTree>
    <p:extLst>
      <p:ext uri="{BB962C8B-B14F-4D97-AF65-F5344CB8AC3E}">
        <p14:creationId xmlns=""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52425" y="168275"/>
            <a:ext cx="8440738" cy="4733925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7815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08700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26075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44312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1. juni 2016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smtClean="0">
                <a:solidFill>
                  <a:schemeClr val="bg1"/>
                </a:solidFill>
              </a:rPr>
              <a:t>1. panelbesøg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smtClean="0">
                <a:solidFill>
                  <a:schemeClr val="bg1"/>
                </a:solidFill>
              </a:rPr>
              <a:t>Kirsten Brusgård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Efterår 2016</a:t>
            </a: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1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Per andersen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2111155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 
Universitet</a:t>
            </a:r>
            <a:endParaRPr lang="da-DK" sz="2900" kern="1200" cap="all" baseline="0" noProof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da-DK" sz="6700" kern="0" dirty="0" smtClean="0">
                <a:solidFill>
                  <a:schemeClr val="bg1"/>
                </a:solidFill>
              </a:rPr>
              <a:t>AU</a:t>
            </a:r>
            <a:endParaRPr lang="da-DK" sz="67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DEFF </a:t>
            </a:r>
            <a:r>
              <a:rPr lang="da-DK" sz="800" cap="all" baseline="0" dirty="0" err="1" smtClean="0">
                <a:solidFill>
                  <a:schemeClr val="bg1"/>
                </a:solidFill>
                <a:latin typeface="AU Passata Light" pitchFamily="34" charset="0"/>
              </a:rPr>
              <a:t>elearning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1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Per andersen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=""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da-DK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da-DK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</p:spTree>
    <p:extLst>
      <p:ext uri="{BB962C8B-B14F-4D97-AF65-F5344CB8AC3E}">
        <p14:creationId xmlns=""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efterår 2016</a:t>
            </a: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24789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Per </a:t>
            </a:r>
            <a:r>
              <a:rPr lang="da-DK" sz="800" b="1" cap="all" baseline="0" dirty="0" err="1" smtClean="0">
                <a:solidFill>
                  <a:schemeClr val="bg1"/>
                </a:solidFill>
              </a:rPr>
              <a:t>andersen</a:t>
            </a:r>
            <a:endParaRPr lang="da-DK" sz="800" b="1" cap="all" baseline="0" dirty="0" smtClean="0">
              <a:solidFill>
                <a:schemeClr val="bg1"/>
              </a:solidFill>
            </a:endParaRPr>
          </a:p>
          <a:p>
            <a:pPr algn="r">
              <a:lnSpc>
                <a:spcPct val="95000"/>
              </a:lnSpc>
              <a:defRPr/>
            </a:pPr>
            <a:r>
              <a:rPr lang="da-DK" sz="800" b="1" cap="all" baseline="0" dirty="0" smtClean="0">
                <a:solidFill>
                  <a:schemeClr val="bg1"/>
                </a:solidFill>
              </a:rPr>
              <a:t>Prodekan for uddannelse</a:t>
            </a: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6" r:id="rId13"/>
    <p:sldLayoutId id="2147483709" r:id="rId14"/>
    <p:sldLayoutId id="2147483710" r:id="rId15"/>
    <p:sldLayoutId id="2147483711" r:id="rId16"/>
    <p:sldLayoutId id="2147483694" r:id="rId17"/>
    <p:sldLayoutId id="2147483695" r:id="rId18"/>
    <p:sldLayoutId id="2147483712" r:id="rId19"/>
    <p:sldLayoutId id="2147483715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Calibri" panose="020F0502020204030204" pitchFamily="34" charset="0"/>
        <a:buChar char="​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64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3pPr>
      <a:lvl4pPr marL="97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4pPr>
      <a:lvl5pPr marL="1296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5pPr>
      <a:lvl6pPr marL="1620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6pPr>
      <a:lvl7pPr marL="194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7pPr>
      <a:lvl8pPr marL="226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8pPr>
      <a:lvl9pPr marL="259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9013" y="1989780"/>
            <a:ext cx="7159345" cy="730969"/>
          </a:xfrm>
        </p:spPr>
        <p:txBody>
          <a:bodyPr/>
          <a:lstStyle/>
          <a:p>
            <a:r>
              <a:rPr lang="nb-NO" sz="3200" dirty="0"/>
              <a:t>I synergi med </a:t>
            </a:r>
            <a:r>
              <a:rPr lang="nb-NO" sz="3200" dirty="0" smtClean="0"/>
              <a:t>uddannelserne</a:t>
            </a:r>
            <a:br>
              <a:rPr lang="nb-NO" sz="3200" dirty="0" smtClean="0"/>
            </a:br>
            <a:r>
              <a:rPr lang="nb-NO" sz="1800" dirty="0" smtClean="0"/>
              <a:t>set fra et universitetsperspektiv</a:t>
            </a:r>
            <a:endParaRPr lang="da-DK" sz="1800" dirty="0"/>
          </a:p>
        </p:txBody>
      </p:sp>
    </p:spTree>
    <p:extLst>
      <p:ext uri="{BB962C8B-B14F-4D97-AF65-F5344CB8AC3E}">
        <p14:creationId xmlns="" xmlns:p14="http://schemas.microsoft.com/office/powerpoint/2010/main" val="24659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Au´s</a:t>
            </a:r>
            <a:r>
              <a:rPr lang="da-DK" dirty="0" smtClean="0"/>
              <a:t> Dimittendundersøgelse</a:t>
            </a:r>
            <a:endParaRPr lang="da-D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9263" y="1419623"/>
            <a:ext cx="2889281" cy="2677716"/>
          </a:xfr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35274" y="1419623"/>
            <a:ext cx="5708726" cy="169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400" dirty="0" smtClean="0"/>
              <a:t>Den færdiguddannede kandidat har:</a:t>
            </a:r>
          </a:p>
          <a:p>
            <a:r>
              <a:rPr lang="da-DK" sz="1400" dirty="0" smtClean="0"/>
              <a:t>- indgående </a:t>
            </a:r>
            <a:r>
              <a:rPr lang="da-DK" sz="1400" dirty="0" smtClean="0"/>
              <a:t>kendskab til og forståelse for juraens grundlæggende karakteristika og grundprincipper på tværs af juridiske discipliner</a:t>
            </a:r>
          </a:p>
          <a:p>
            <a:r>
              <a:rPr lang="da-DK" sz="1400" dirty="0" smtClean="0"/>
              <a:t>- specialiseret </a:t>
            </a:r>
            <a:r>
              <a:rPr lang="da-DK" sz="1400" dirty="0" smtClean="0"/>
              <a:t>faglig viden inden for en eller flere juridiske discipliner</a:t>
            </a:r>
          </a:p>
          <a:p>
            <a:r>
              <a:rPr lang="da-DK" sz="1400" dirty="0" smtClean="0"/>
              <a:t>- kendskab </a:t>
            </a:r>
            <a:r>
              <a:rPr lang="da-DK" sz="1400" dirty="0" smtClean="0"/>
              <a:t>til retsvidenskab som akademisk disciplin</a:t>
            </a:r>
          </a:p>
          <a:p>
            <a:r>
              <a:rPr lang="da-DK" sz="1400" dirty="0" smtClean="0"/>
              <a:t>indgående kendskab til dansk rets og retsvidenskabs placering i en international sammenhæng</a:t>
            </a:r>
          </a:p>
          <a:p>
            <a:r>
              <a:rPr lang="da-DK" sz="1400" dirty="0" smtClean="0">
                <a:solidFill>
                  <a:srgbClr val="FF0000"/>
                </a:solidFill>
              </a:rPr>
              <a:t>- indgående </a:t>
            </a:r>
            <a:r>
              <a:rPr lang="da-DK" sz="1400" dirty="0" smtClean="0">
                <a:solidFill>
                  <a:srgbClr val="FF0000"/>
                </a:solidFill>
              </a:rPr>
              <a:t>kendskab til juridisk informationssøgning i forhold til nationale og internationale retskilder og faglitteratur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Kompetenceprofil – jura (AU)</a:t>
            </a: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Graduates </a:t>
            </a:r>
            <a:r>
              <a:rPr lang="en-US" sz="1400" dirty="0" smtClean="0"/>
              <a:t>have acquired knowledge that enables them to:</a:t>
            </a:r>
          </a:p>
          <a:p>
            <a:r>
              <a:rPr lang="en-US" sz="1400" dirty="0" smtClean="0"/>
              <a:t>- Understand </a:t>
            </a:r>
            <a:r>
              <a:rPr lang="en-US" sz="1400" dirty="0" smtClean="0"/>
              <a:t>and assess knowledge pertaining to the various disciplines as well as identify scientific problems and issues</a:t>
            </a:r>
          </a:p>
          <a:p>
            <a:r>
              <a:rPr lang="en-US" sz="1400" dirty="0" smtClean="0"/>
              <a:t>- Master </a:t>
            </a:r>
            <a:r>
              <a:rPr lang="en-US" sz="1400" dirty="0" smtClean="0"/>
              <a:t>the scientific methodologies and tools of the various disciplines as well as </a:t>
            </a:r>
            <a:r>
              <a:rPr lang="en-US" sz="1400" dirty="0" smtClean="0">
                <a:solidFill>
                  <a:srgbClr val="FF0000"/>
                </a:solidFill>
              </a:rPr>
              <a:t>master the general practical and work-related skills associated with each academic area of the </a:t>
            </a:r>
            <a:r>
              <a:rPr lang="en-US" sz="1400" dirty="0" err="1" smtClean="0">
                <a:solidFill>
                  <a:srgbClr val="FF0000"/>
                </a:solidFill>
              </a:rPr>
              <a:t>programme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- Assess </a:t>
            </a:r>
            <a:r>
              <a:rPr lang="en-US" sz="1400" dirty="0" smtClean="0"/>
              <a:t>and choose between the scientific methodologies and tools of the various disciplines as well as develop new analysis and solution models</a:t>
            </a:r>
          </a:p>
          <a:p>
            <a:r>
              <a:rPr lang="en-US" sz="1400" dirty="0" smtClean="0"/>
              <a:t>- Discuss </a:t>
            </a:r>
            <a:r>
              <a:rPr lang="en-US" sz="1400" dirty="0" smtClean="0"/>
              <a:t>professional and academic issues with both specialists and laymen</a:t>
            </a:r>
          </a:p>
          <a:p>
            <a:r>
              <a:rPr lang="en-US" sz="1400" dirty="0" smtClean="0"/>
              <a:t>- Manage </a:t>
            </a:r>
            <a:r>
              <a:rPr lang="en-US" sz="1400" dirty="0" smtClean="0"/>
              <a:t>work and development situations that are complex, unpredictable and require new solution models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Kompetenceprofil – cand.merc. (AU)</a:t>
            </a:r>
            <a:endParaRPr lang="da-D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400" b="1" dirty="0" smtClean="0"/>
              <a:t>Viden – Færdigheder – Kompetencer = faglighed</a:t>
            </a:r>
          </a:p>
          <a:p>
            <a:r>
              <a:rPr lang="da-DK" sz="1400" b="1" dirty="0" smtClean="0"/>
              <a:t>Før</a:t>
            </a:r>
            <a:r>
              <a:rPr lang="da-DK" sz="1400" dirty="0" smtClean="0"/>
              <a:t>:</a:t>
            </a:r>
          </a:p>
          <a:p>
            <a:pPr lvl="2"/>
            <a:r>
              <a:rPr lang="da-DK" sz="1400" dirty="0" smtClean="0"/>
              <a:t>”De lærer det nok ….”</a:t>
            </a:r>
          </a:p>
          <a:p>
            <a:r>
              <a:rPr lang="da-DK" sz="1400" b="1" dirty="0" smtClean="0"/>
              <a:t>Nu</a:t>
            </a:r>
            <a:r>
              <a:rPr lang="da-DK" sz="1400" dirty="0" smtClean="0"/>
              <a:t>:</a:t>
            </a:r>
          </a:p>
          <a:p>
            <a:pPr lvl="2"/>
            <a:r>
              <a:rPr lang="da-DK" sz="1400" dirty="0" smtClean="0"/>
              <a:t>Fremdriftsreformen</a:t>
            </a:r>
          </a:p>
          <a:p>
            <a:pPr lvl="2"/>
            <a:r>
              <a:rPr lang="da-DK" sz="1400" dirty="0" smtClean="0"/>
              <a:t>Curling-generation</a:t>
            </a:r>
            <a:r>
              <a:rPr lang="da-DK" sz="1400" dirty="0" smtClean="0"/>
              <a:t>?</a:t>
            </a:r>
          </a:p>
          <a:p>
            <a:pPr lvl="2"/>
            <a:r>
              <a:rPr lang="da-DK" sz="1400" dirty="0" smtClean="0"/>
              <a:t>Synlig læring</a:t>
            </a:r>
            <a:endParaRPr lang="da-DK" sz="1400" dirty="0" smtClean="0"/>
          </a:p>
          <a:p>
            <a:pPr>
              <a:buNone/>
            </a:pPr>
            <a:r>
              <a:rPr lang="da-DK" sz="1400" b="1" dirty="0" smtClean="0"/>
              <a:t>I </a:t>
            </a:r>
            <a:r>
              <a:rPr lang="da-DK" sz="1400" b="1" dirty="0" smtClean="0"/>
              <a:t>fremtiden</a:t>
            </a:r>
            <a:r>
              <a:rPr lang="da-DK" sz="1400" dirty="0" smtClean="0"/>
              <a:t>:</a:t>
            </a:r>
          </a:p>
          <a:p>
            <a:pPr lvl="2"/>
            <a:r>
              <a:rPr lang="da-DK" sz="1400" dirty="0" smtClean="0"/>
              <a:t>Tiltagende samfundsmæssig </a:t>
            </a:r>
            <a:r>
              <a:rPr lang="da-DK" sz="1400" dirty="0" smtClean="0"/>
              <a:t>kompleksitet samt </a:t>
            </a:r>
            <a:r>
              <a:rPr lang="da-DK" sz="1400" dirty="0" smtClean="0"/>
              <a:t>informationskompleksitet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Implicitte/eksplicitte kompetencer</a:t>
            </a:r>
            <a:endParaRPr lang="da-DK" dirty="0"/>
          </a:p>
        </p:txBody>
      </p:sp>
      <p:pic>
        <p:nvPicPr>
          <p:cNvPr id="4" name="Pladsholder til indhol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9780" y="1558925"/>
            <a:ext cx="2837563" cy="212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52426" y="1558925"/>
            <a:ext cx="8440739" cy="2538413"/>
          </a:xfrm>
        </p:spPr>
        <p:txBody>
          <a:bodyPr/>
          <a:lstStyle/>
          <a:p>
            <a:r>
              <a:rPr lang="da-DK" dirty="0" smtClean="0"/>
              <a:t>Uddannelsernes forventninger til implementering og fremadrettet samarbejde med bibliotekerne om </a:t>
            </a:r>
            <a:r>
              <a:rPr lang="da-DK" dirty="0" err="1" smtClean="0"/>
              <a:t>DEFFelearning</a:t>
            </a:r>
            <a:r>
              <a:rPr lang="da-DK" dirty="0" smtClean="0"/>
              <a:t> projektets resultater</a:t>
            </a:r>
          </a:p>
          <a:p>
            <a:endParaRPr lang="da-DK" dirty="0" smtClean="0"/>
          </a:p>
          <a:p>
            <a:r>
              <a:rPr lang="da-DK" dirty="0" smtClean="0"/>
              <a:t>Hvordan </a:t>
            </a:r>
            <a:r>
              <a:rPr lang="da-DK" dirty="0" smtClean="0"/>
              <a:t>resultaterne kan anvendes i </a:t>
            </a:r>
            <a:r>
              <a:rPr lang="da-DK" dirty="0" smtClean="0"/>
              <a:t>uddannelsesinstitutionernes </a:t>
            </a:r>
            <a:r>
              <a:rPr lang="da-DK" dirty="0" smtClean="0"/>
              <a:t>fremadrettede strategier for uddannelse, herunder digitaliseringsstrategier og arbejdet med </a:t>
            </a:r>
            <a:r>
              <a:rPr lang="da-DK" dirty="0" err="1" smtClean="0"/>
              <a:t>uddannelses-it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Bibliotekers </a:t>
            </a:r>
            <a:r>
              <a:rPr lang="da-DK" dirty="0" smtClean="0"/>
              <a:t>potentiale både som indholdsleverandører til uddannelser og </a:t>
            </a:r>
            <a:r>
              <a:rPr lang="da-DK" dirty="0" smtClean="0"/>
              <a:t>som </a:t>
            </a:r>
          </a:p>
          <a:p>
            <a:r>
              <a:rPr lang="da-DK" dirty="0" smtClean="0"/>
              <a:t>strategiske </a:t>
            </a:r>
            <a:r>
              <a:rPr lang="da-DK" dirty="0" smtClean="0"/>
              <a:t>samarbejdspartnere i uddannelsesorganisationen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DEFF-elearning-projektet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3507854"/>
            <a:ext cx="911364" cy="76950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79" y="1275606"/>
            <a:ext cx="543283" cy="85415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2679762"/>
            <a:ext cx="1375763" cy="946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96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U PowerPoint Template 16-9.potx" id="{2E2308D9-522E-424D-8B48-CF46A2F96AAA}" vid="{FEB15E73-9E7F-4770-8E6F-31E35A4980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</Words>
  <Application>Microsoft Office PowerPoint</Application>
  <PresentationFormat>Skærmshow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14" baseType="lpstr">
      <vt:lpstr>Arial</vt:lpstr>
      <vt:lpstr>AU Passata</vt:lpstr>
      <vt:lpstr>Calibri</vt:lpstr>
      <vt:lpstr>Wingdings 3</vt:lpstr>
      <vt:lpstr>AU Passata Light</vt:lpstr>
      <vt:lpstr>AU Peto</vt:lpstr>
      <vt:lpstr>AU 16-9</vt:lpstr>
      <vt:lpstr>I synergi med uddannelserne set fra et universitetsperspektiv</vt:lpstr>
      <vt:lpstr>Au´s Dimittendundersøgelse</vt:lpstr>
      <vt:lpstr>Kompetenceprofil – jura (AU)</vt:lpstr>
      <vt:lpstr>Kompetenceprofil – cand.merc. (AU)</vt:lpstr>
      <vt:lpstr>Implicitte/eksplicitte kompetencer</vt:lpstr>
      <vt:lpstr>DEFF-elearning-projektet</vt:lpstr>
      <vt:lpstr>Dias nummer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2016-11-09T12:43:50Z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Dansk</vt:lpwstr>
  </property>
  <property fmtid="{D5CDD505-2E9C-101B-9397-08002B2CF9AE}" pid="5" name="SD_CtlText_Usersettings_Userprofile">
    <vt:lpwstr>Kirsten Brusgård</vt:lpwstr>
  </property>
  <property fmtid="{D5CDD505-2E9C-101B-9397-08002B2CF9AE}" pid="6" name="SD_DocumentLanguage">
    <vt:lpwstr>da-DK</vt:lpwstr>
  </property>
  <property fmtid="{D5CDD505-2E9C-101B-9397-08002B2CF9AE}" pid="7" name="sdDocumentDate">
    <vt:lpwstr>42522</vt:lpwstr>
  </property>
  <property fmtid="{D5CDD505-2E9C-101B-9397-08002B2CF9AE}" pid="8" name="sdDocumentDateFormat">
    <vt:lpwstr>da-DK:d. MMMM yyyy</vt:lpwstr>
  </property>
  <property fmtid="{D5CDD505-2E9C-101B-9397-08002B2CF9AE}" pid="9" name="SD_CtlText_Generelt_Event">
    <vt:lpwstr>1. panelbesøg</vt:lpwstr>
  </property>
  <property fmtid="{D5CDD505-2E9C-101B-9397-08002B2CF9AE}" pid="10" name="SD_UserprofileName">
    <vt:lpwstr>Kirsten Brusgård</vt:lpwstr>
  </property>
  <property fmtid="{D5CDD505-2E9C-101B-9397-08002B2CF9AE}" pid="11" name="SD_USR_Enhedsnummer">
    <vt:lpwstr>2577</vt:lpwstr>
  </property>
  <property fmtid="{D5CDD505-2E9C-101B-9397-08002B2CF9AE}" pid="12" name="SD_RedigerEnhedsinfo">
    <vt:lpwstr>Nej</vt:lpwstr>
  </property>
  <property fmtid="{D5CDD505-2E9C-101B-9397-08002B2CF9AE}" pid="13" name="SD_USR_RetursvarEmneId">
    <vt:lpwstr/>
  </property>
  <property fmtid="{D5CDD505-2E9C-101B-9397-08002B2CF9AE}" pid="14" name="SD_USR_Name">
    <vt:lpwstr>Kirsten Brusgård</vt:lpwstr>
  </property>
  <property fmtid="{D5CDD505-2E9C-101B-9397-08002B2CF9AE}" pid="15" name="SD_USR_Title">
    <vt:lpwstr/>
  </property>
  <property fmtid="{D5CDD505-2E9C-101B-9397-08002B2CF9AE}" pid="16" name="SD_USR_DirectPhone">
    <vt:lpwstr>2033 8580</vt:lpwstr>
  </property>
  <property fmtid="{D5CDD505-2E9C-101B-9397-08002B2CF9AE}" pid="17" name="SD_USR_Personsøger">
    <vt:lpwstr/>
  </property>
  <property fmtid="{D5CDD505-2E9C-101B-9397-08002B2CF9AE}" pid="18" name="SD_USR_PrivatePhone">
    <vt:lpwstr/>
  </property>
  <property fmtid="{D5CDD505-2E9C-101B-9397-08002B2CF9AE}" pid="19" name="SD_USR_Mobile">
    <vt:lpwstr/>
  </property>
  <property fmtid="{D5CDD505-2E9C-101B-9397-08002B2CF9AE}" pid="20" name="SD_USR_DirectFax">
    <vt:lpwstr/>
  </property>
  <property fmtid="{D5CDD505-2E9C-101B-9397-08002B2CF9AE}" pid="21" name="SD_USR_Email">
    <vt:lpwstr/>
  </property>
  <property fmtid="{D5CDD505-2E9C-101B-9397-08002B2CF9AE}" pid="22" name="SD_USR_www">
    <vt:lpwstr/>
  </property>
  <property fmtid="{D5CDD505-2E9C-101B-9397-08002B2CF9AE}" pid="23" name="SD_USR_Department">
    <vt:lpwstr/>
  </property>
  <property fmtid="{D5CDD505-2E9C-101B-9397-08002B2CF9AE}" pid="24" name="SD_Logofarve">
    <vt:lpwstr>Blåt</vt:lpwstr>
  </property>
  <property fmtid="{D5CDD505-2E9C-101B-9397-08002B2CF9AE}" pid="25" name="SD_OFF_Name">
    <vt:lpwstr/>
  </property>
  <property fmtid="{D5CDD505-2E9C-101B-9397-08002B2CF9AE}" pid="26" name="SD_OFF_OfficeID">
    <vt:lpwstr/>
  </property>
  <property fmtid="{D5CDD505-2E9C-101B-9397-08002B2CF9AE}" pid="27" name="SD_OFF_Phone">
    <vt:lpwstr/>
  </property>
  <property fmtid="{D5CDD505-2E9C-101B-9397-08002B2CF9AE}" pid="28" name="SD_OFF_Fax">
    <vt:lpwstr/>
  </property>
  <property fmtid="{D5CDD505-2E9C-101B-9397-08002B2CF9AE}" pid="29" name="SD_OFF_Email">
    <vt:lpwstr/>
  </property>
  <property fmtid="{D5CDD505-2E9C-101B-9397-08002B2CF9AE}" pid="30" name="SD_OFF_OfficeWww">
    <vt:lpwstr/>
  </property>
  <property fmtid="{D5CDD505-2E9C-101B-9397-08002B2CF9AE}" pid="31" name="SD_USR_EAN">
    <vt:lpwstr/>
  </property>
  <property fmtid="{D5CDD505-2E9C-101B-9397-08002B2CF9AE}" pid="32" name="SD_OFF_Sted">
    <vt:lpwstr/>
  </property>
  <property fmtid="{D5CDD505-2E9C-101B-9397-08002B2CF9AE}" pid="33" name="SD_OFF_CvrNr">
    <vt:lpwstr/>
  </property>
  <property fmtid="{D5CDD505-2E9C-101B-9397-08002B2CF9AE}" pid="34" name="SD_USR_Pnr">
    <vt:lpwstr/>
  </property>
  <property fmtid="{D5CDD505-2E9C-101B-9397-08002B2CF9AE}" pid="35" name="DocumentInfoFinished">
    <vt:lpwstr>True</vt:lpwstr>
  </property>
</Properties>
</file>