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7" r:id="rId3"/>
    <p:sldId id="284" r:id="rId4"/>
    <p:sldId id="272" r:id="rId5"/>
    <p:sldId id="260" r:id="rId6"/>
    <p:sldId id="259" r:id="rId7"/>
    <p:sldId id="274" r:id="rId8"/>
    <p:sldId id="273" r:id="rId9"/>
    <p:sldId id="262" r:id="rId10"/>
    <p:sldId id="275" r:id="rId11"/>
    <p:sldId id="276" r:id="rId12"/>
    <p:sldId id="266" r:id="rId13"/>
    <p:sldId id="278" r:id="rId14"/>
    <p:sldId id="279" r:id="rId15"/>
    <p:sldId id="280" r:id="rId16"/>
    <p:sldId id="281" r:id="rId17"/>
    <p:sldId id="282" r:id="rId18"/>
    <p:sldId id="285" r:id="rId19"/>
    <p:sldId id="283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3CC04-7CF3-49EB-ADA6-A49079CF545D}" type="datetimeFigureOut">
              <a:rPr lang="da-DK" smtClean="0"/>
              <a:t>14-11-2018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E78C6-D31E-4C55-9C77-2605E3A03F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358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ronteerstrategy.blogspot.com/2009/01/warm-welcome-in-helsinki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linux.org/" TargetMode="External"/><Relationship Id="rId5" Type="http://schemas.openxmlformats.org/officeDocument/2006/relationships/hyperlink" Target="http://www.commonplatform.com/" TargetMode="External"/><Relationship Id="rId4" Type="http://schemas.openxmlformats.org/officeDocument/2006/relationships/hyperlink" Target="http://www.threadless.com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ronteerstrategy.blogspot.com/2009/01/warm-welcome-in-helsinki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linux.org/" TargetMode="External"/><Relationship Id="rId5" Type="http://schemas.openxmlformats.org/officeDocument/2006/relationships/hyperlink" Target="http://www.commonplatform.com/" TargetMode="External"/><Relationship Id="rId4" Type="http://schemas.openxmlformats.org/officeDocument/2006/relationships/hyperlink" Target="http://www.threadless.com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Eva Sørensen.</a:t>
            </a:r>
            <a:r>
              <a:rPr lang="da-DK" sz="1800" kern="1200" baseline="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2017. Hvad er ledelse af </a:t>
            </a:r>
            <a:r>
              <a:rPr lang="da-DK" sz="1800" kern="1200" baseline="0" dirty="0" err="1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samskabelse</a:t>
            </a:r>
            <a:endParaRPr lang="da-DK" sz="1800" kern="1200" baseline="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800" kern="1200" baseline="0" dirty="0" err="1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www.lederweb.dk</a:t>
            </a:r>
            <a:r>
              <a:rPr lang="da-DK" sz="1800" kern="1200" baseline="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(6.1.2017)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sz="1800" kern="120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25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Eva Sørensen.</a:t>
            </a:r>
            <a:r>
              <a:rPr lang="da-DK" sz="1800" kern="1200" baseline="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2017. Hvad er ledelse af </a:t>
            </a:r>
            <a:r>
              <a:rPr lang="da-DK" sz="1800" kern="1200" baseline="0" dirty="0" err="1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samskabelse</a:t>
            </a:r>
            <a:endParaRPr lang="da-DK" sz="1800" kern="1200" baseline="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800" kern="1200" baseline="0" dirty="0" err="1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www.lederweb.dk</a:t>
            </a:r>
            <a:r>
              <a:rPr lang="da-DK" sz="1800" kern="1200" baseline="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(6.1.2017)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sz="1800" kern="120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49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800" kern="1200" noProof="0" dirty="0" err="1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Bovill</a:t>
            </a:r>
            <a:r>
              <a:rPr lang="da-DK" sz="1800" kern="1200" baseline="0" noProof="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et al. (2016)</a:t>
            </a:r>
            <a:endParaRPr lang="da-DK" sz="1800" kern="1200" noProof="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  <a:p>
            <a:r>
              <a:rPr lang="da-DK" sz="1800" kern="1200" noProof="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Hvem er deltagerne? Repræsentant, Konsulent/ekspert, udvikler (</a:t>
            </a:r>
            <a:r>
              <a:rPr lang="da-DK" sz="1800" kern="1200" noProof="0" dirty="0" err="1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co</a:t>
            </a:r>
            <a:r>
              <a:rPr lang="da-DK" sz="1800" kern="1200" noProof="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-designer),</a:t>
            </a:r>
            <a:r>
              <a:rPr lang="da-DK" sz="1800" kern="1200" baseline="0" noProof="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</a:t>
            </a:r>
            <a:r>
              <a:rPr lang="da-DK" sz="1800" kern="1200" noProof="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Medforsker (</a:t>
            </a:r>
            <a:r>
              <a:rPr lang="da-DK" sz="1800" kern="1200" noProof="0" dirty="0" err="1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co</a:t>
            </a:r>
            <a:r>
              <a:rPr lang="da-DK" sz="1800" kern="1200" noProof="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-researcher)</a:t>
            </a:r>
          </a:p>
          <a:p>
            <a:pPr marL="285750" indent="-285750">
              <a:buFontTx/>
              <a:buChar char="-"/>
            </a:pPr>
            <a:r>
              <a:rPr lang="mr-IN" sz="1800" kern="1200" noProof="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…</a:t>
            </a:r>
            <a:endParaRPr lang="da-DK" sz="1800" kern="1200" noProof="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da-DK" sz="1800" kern="1200" noProof="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• </a:t>
            </a:r>
            <a:r>
              <a:rPr lang="en-US" sz="1800" b="1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Club of experts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: A very specific challenge is needing expertise and breakthrough ideas. Contributors are found through a selection process. Quality of input is what counts (e.g. 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  <a:hlinkClick r:id="rId3"/>
              </a:rPr>
              <a:t>Nokia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)</a:t>
            </a: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• </a:t>
            </a:r>
            <a:r>
              <a:rPr lang="en-US" sz="1800" b="1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Crowd of people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: Also known as Crowdsourcing. For any given challenge, there might be a person out there having a genial idea that should be given a podium. It's the Rule of the big numbers (e.g. 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  <a:hlinkClick r:id="rId4"/>
              </a:rPr>
              <a:t>Threadless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)</a:t>
            </a: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• </a:t>
            </a:r>
            <a:r>
              <a:rPr lang="en-US" sz="1800" b="1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Coalition of parties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: In complex situations parties team up to share ideas and investments. Technical breakthroughs and standards often happen when multiple parties collaborate (e.g. 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  <a:hlinkClick r:id="rId5"/>
              </a:rPr>
              <a:t>IBM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)</a:t>
            </a: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• </a:t>
            </a:r>
            <a:r>
              <a:rPr lang="en-US" sz="1800" b="1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Community of kindred spirits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: When developing something for the greater good, a group of people with similar interests and goals can come together and create (e.g. 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  <a:hlinkClick r:id="rId6"/>
              </a:rPr>
              <a:t>Linux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da-DK" sz="1800" kern="120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923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800" kern="1200" noProof="0" dirty="0" err="1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Bovill</a:t>
            </a:r>
            <a:r>
              <a:rPr lang="da-DK" sz="1800" kern="1200" baseline="0" noProof="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et al. (2016)</a:t>
            </a:r>
            <a:endParaRPr lang="da-DK" sz="1800" kern="1200" noProof="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  <a:p>
            <a:r>
              <a:rPr lang="da-DK" sz="1800" kern="1200" noProof="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Hvem er deltagerne? Repræsentant, Konsulent/ekspert, udvikler (</a:t>
            </a:r>
            <a:r>
              <a:rPr lang="da-DK" sz="1800" kern="1200" noProof="0" dirty="0" err="1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co</a:t>
            </a:r>
            <a:r>
              <a:rPr lang="da-DK" sz="1800" kern="1200" noProof="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-designer),</a:t>
            </a:r>
            <a:r>
              <a:rPr lang="da-DK" sz="1800" kern="1200" baseline="0" noProof="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</a:t>
            </a:r>
            <a:r>
              <a:rPr lang="da-DK" sz="1800" kern="1200" noProof="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Medforsker (</a:t>
            </a:r>
            <a:r>
              <a:rPr lang="da-DK" sz="1800" kern="1200" noProof="0" dirty="0" err="1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co</a:t>
            </a:r>
            <a:r>
              <a:rPr lang="da-DK" sz="1800" kern="1200" noProof="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-researcher)</a:t>
            </a:r>
          </a:p>
          <a:p>
            <a:pPr marL="285750" indent="-285750">
              <a:buFontTx/>
              <a:buChar char="-"/>
            </a:pPr>
            <a:r>
              <a:rPr lang="mr-IN" sz="1800" kern="1200" noProof="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…</a:t>
            </a:r>
            <a:endParaRPr lang="da-DK" sz="1800" kern="1200" noProof="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da-DK" sz="1800" kern="1200" noProof="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• </a:t>
            </a:r>
            <a:r>
              <a:rPr lang="en-US" sz="1800" b="1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Club of experts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: A very specific challenge is needing expertise and breakthrough ideas. Contributors are found through a selection process. Quality of input is what counts (e.g. 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  <a:hlinkClick r:id="rId3"/>
              </a:rPr>
              <a:t>Nokia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)</a:t>
            </a: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• </a:t>
            </a:r>
            <a:r>
              <a:rPr lang="en-US" sz="1800" b="1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Crowd of people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: Also known as Crowdsourcing. For any given challenge, there might be a person out there having a genial idea that should be given a podium. It's the Rule of the big numbers (e.g. 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  <a:hlinkClick r:id="rId4"/>
              </a:rPr>
              <a:t>Threadless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)</a:t>
            </a: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• </a:t>
            </a:r>
            <a:r>
              <a:rPr lang="en-US" sz="1800" b="1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Coalition of parties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: In complex situations parties team up to share ideas and investments. Technical breakthroughs and standards often happen when multiple parties collaborate (e.g. 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  <a:hlinkClick r:id="rId5"/>
              </a:rPr>
              <a:t>IBM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)</a:t>
            </a: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• </a:t>
            </a:r>
            <a:r>
              <a:rPr lang="en-US" sz="1800" b="1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Community of kindred spirits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: When developing something for the greater good, a group of people with similar interests and goals can come together and create (e.g. 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  <a:hlinkClick r:id="rId6"/>
              </a:rPr>
              <a:t>Linux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da-DK" sz="1800" kern="120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408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Jens Ulrich. 2018. Hvornår giver </a:t>
            </a:r>
            <a:r>
              <a:rPr lang="da-DK" sz="1800" kern="1200" dirty="0" err="1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samskabelse</a:t>
            </a:r>
            <a:r>
              <a:rPr lang="da-DK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mening. </a:t>
            </a:r>
            <a:r>
              <a:rPr lang="da-DK" sz="1800" kern="1200" dirty="0" err="1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www.denoffentlige.dk</a:t>
            </a:r>
            <a:r>
              <a:rPr lang="da-DK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27.3.2018.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a-DK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Definition af opgaven (”kerneopgaven”)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a-DK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Udviklingen af løsninger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a-DK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Udførelse af løsningen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528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Jens Ulrich. 2018. Hvornår giver </a:t>
            </a:r>
            <a:r>
              <a:rPr lang="da-DK" sz="1800" kern="1200" dirty="0" err="1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samskabelse</a:t>
            </a:r>
            <a:r>
              <a:rPr lang="da-DK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mening. </a:t>
            </a:r>
            <a:r>
              <a:rPr lang="da-DK" sz="1800" kern="1200" dirty="0" err="1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www.denoffentlige.dk</a:t>
            </a:r>
            <a:r>
              <a:rPr lang="da-DK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27.3.2018.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a-DK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Definition af opgaven (”kerneopgaven”)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a-DK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Udviklingen af løsninger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a-DK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Udførelse af løsningen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61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Jens Ulrich. 2018. Hvornår giver </a:t>
            </a:r>
            <a:r>
              <a:rPr lang="da-DK" sz="1800" kern="1200" dirty="0" err="1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samskabelse</a:t>
            </a:r>
            <a:r>
              <a:rPr lang="da-DK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mening. </a:t>
            </a:r>
            <a:r>
              <a:rPr lang="da-DK" sz="1800" kern="1200" dirty="0" err="1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www.denoffentlige.dk</a:t>
            </a:r>
            <a:r>
              <a:rPr lang="da-DK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27.3.2018.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a-DK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Definition af opgaven (”kerneopgaven”)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a-DK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Udviklingen af løsninger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a-DK" sz="180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Udførelse af løsningen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711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sz="1800" kern="120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449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sz="1800" kern="120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28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0E97-0E04-4EDD-9F8D-7F9739D9D285}" type="datetimeFigureOut">
              <a:rPr lang="da-DK" smtClean="0"/>
              <a:t>14-11-2018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4E39-60E6-4D0E-B989-E1B9DCF681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932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0E97-0E04-4EDD-9F8D-7F9739D9D285}" type="datetimeFigureOut">
              <a:rPr lang="da-DK" smtClean="0"/>
              <a:t>14-11-2018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4E39-60E6-4D0E-B989-E1B9DCF681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009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0E97-0E04-4EDD-9F8D-7F9739D9D285}" type="datetimeFigureOut">
              <a:rPr lang="da-DK" smtClean="0"/>
              <a:t>14-11-2018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4E39-60E6-4D0E-B989-E1B9DCF681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3339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rside I">
    <p:bg>
      <p:bgPr>
        <a:solidFill>
          <a:srgbClr val="001F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654050"/>
            <a:ext cx="5213662" cy="1721087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2432121"/>
            <a:ext cx="52128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her for at tilføje undertitel maks. to linjer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3529061"/>
            <a:ext cx="5212800" cy="39425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og 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9" y="4063411"/>
            <a:ext cx="5212800" cy="21679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location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57" y="587088"/>
            <a:ext cx="5304569" cy="5527222"/>
          </a:xfrm>
          <a:prstGeom prst="rect">
            <a:avLst/>
          </a:prstGeom>
        </p:spPr>
      </p:pic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719138" y="4277666"/>
            <a:ext cx="5212800" cy="1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CEB35B1-BC5C-4F24-B72D-591F5A33F1B4}" type="datetime5">
              <a:rPr lang="da-DK" smtClean="0"/>
              <a:pPr/>
              <a:t>november 2018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901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0E97-0E04-4EDD-9F8D-7F9739D9D285}" type="datetimeFigureOut">
              <a:rPr lang="da-DK" smtClean="0"/>
              <a:t>14-11-2018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4E39-60E6-4D0E-B989-E1B9DCF681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018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0E97-0E04-4EDD-9F8D-7F9739D9D285}" type="datetimeFigureOut">
              <a:rPr lang="da-DK" smtClean="0"/>
              <a:t>14-11-2018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4E39-60E6-4D0E-B989-E1B9DCF681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974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0E97-0E04-4EDD-9F8D-7F9739D9D285}" type="datetimeFigureOut">
              <a:rPr lang="da-DK" smtClean="0"/>
              <a:t>14-11-2018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4E39-60E6-4D0E-B989-E1B9DCF681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459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0E97-0E04-4EDD-9F8D-7F9739D9D285}" type="datetimeFigureOut">
              <a:rPr lang="da-DK" smtClean="0"/>
              <a:t>14-11-2018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4E39-60E6-4D0E-B989-E1B9DCF681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871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0E97-0E04-4EDD-9F8D-7F9739D9D285}" type="datetimeFigureOut">
              <a:rPr lang="da-DK" smtClean="0"/>
              <a:t>14-11-2018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4E39-60E6-4D0E-B989-E1B9DCF681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784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0E97-0E04-4EDD-9F8D-7F9739D9D285}" type="datetimeFigureOut">
              <a:rPr lang="da-DK" smtClean="0"/>
              <a:t>14-11-2018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4E39-60E6-4D0E-B989-E1B9DCF681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395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0E97-0E04-4EDD-9F8D-7F9739D9D285}" type="datetimeFigureOut">
              <a:rPr lang="da-DK" smtClean="0"/>
              <a:t>14-11-2018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4E39-60E6-4D0E-B989-E1B9DCF681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017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0E97-0E04-4EDD-9F8D-7F9739D9D285}" type="datetimeFigureOut">
              <a:rPr lang="da-DK" smtClean="0"/>
              <a:t>14-11-2018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4E39-60E6-4D0E-B989-E1B9DCF681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269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40E97-0E04-4EDD-9F8D-7F9739D9D285}" type="datetimeFigureOut">
              <a:rPr lang="da-DK" smtClean="0"/>
              <a:t>14-11-2018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24E39-60E6-4D0E-B989-E1B9DCF681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704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Co-</a:t>
            </a:r>
            <a:r>
              <a:rPr lang="da-DK" dirty="0" err="1" smtClean="0"/>
              <a:t>creation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AU Library Emdrup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da-DK" sz="1400" dirty="0" smtClean="0"/>
              <a:t>Christian O. </a:t>
            </a:r>
            <a:r>
              <a:rPr lang="da-DK" sz="1400" dirty="0" smtClean="0"/>
              <a:t>Hansen &amp; Lisbeth R. Carlsen</a:t>
            </a:r>
            <a:endParaRPr lang="da-DK" sz="1400" dirty="0" smtClean="0"/>
          </a:p>
          <a:p>
            <a:endParaRPr lang="da-DK" sz="1400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 smtClean="0"/>
              <a:t>Campus Emdrup</a:t>
            </a:r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35B1-BC5C-4F24-B72D-591F5A33F1B4}" type="datetime5">
              <a:rPr lang="da-DK" smtClean="0"/>
              <a:pPr/>
              <a:t>november 2018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65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C2667E-6862-464B-BE2F-DC2DD936D8BE}"/>
              </a:ext>
            </a:extLst>
          </p:cNvPr>
          <p:cNvSpPr txBox="1"/>
          <p:nvPr/>
        </p:nvSpPr>
        <p:spPr>
          <a:xfrm>
            <a:off x="2371761" y="2620901"/>
            <a:ext cx="144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Åben</a:t>
            </a:r>
            <a:endParaRPr lang="da-DK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a-D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da-DK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</a:t>
            </a:r>
            <a:r>
              <a:rPr lang="da-D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8DBDF6-FF70-1641-BAEF-7D51086D1DED}"/>
              </a:ext>
            </a:extLst>
          </p:cNvPr>
          <p:cNvSpPr txBox="1"/>
          <p:nvPr/>
        </p:nvSpPr>
        <p:spPr>
          <a:xfrm>
            <a:off x="2275128" y="4037707"/>
            <a:ext cx="1541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Lukket </a:t>
            </a:r>
          </a:p>
          <a:p>
            <a:pPr algn="ctr"/>
            <a:r>
              <a:rPr lang="da-D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nogle)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26A2A7-493E-F242-8B7C-845FDE8BFD80}"/>
              </a:ext>
            </a:extLst>
          </p:cNvPr>
          <p:cNvSpPr txBox="1"/>
          <p:nvPr/>
        </p:nvSpPr>
        <p:spPr>
          <a:xfrm>
            <a:off x="41101" y="292477"/>
            <a:ext cx="723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Initiativtager: </a:t>
            </a:r>
            <a:r>
              <a:rPr lang="da-D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Udvælgelses-proces</a:t>
            </a:r>
          </a:p>
          <a:p>
            <a:pPr algn="ctr"/>
            <a:r>
              <a:rPr lang="da-D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 </a:t>
            </a:r>
            <a:r>
              <a:rPr lang="da-DK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co-creation</a:t>
            </a:r>
            <a:r>
              <a:rPr lang="da-D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som samarbejdsform</a:t>
            </a:r>
            <a:endParaRPr lang="da-D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a-D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8A2660-A6E9-5840-B3DD-E72485EF7133}"/>
              </a:ext>
            </a:extLst>
          </p:cNvPr>
          <p:cNvSpPr txBox="1"/>
          <p:nvPr/>
        </p:nvSpPr>
        <p:spPr>
          <a:xfrm>
            <a:off x="4631432" y="1684532"/>
            <a:ext cx="144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Værtskab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189A1A-41B0-5A4F-A900-7C442AFDB9D6}"/>
              </a:ext>
            </a:extLst>
          </p:cNvPr>
          <p:cNvSpPr txBox="1"/>
          <p:nvPr/>
        </p:nvSpPr>
        <p:spPr>
          <a:xfrm>
            <a:off x="7527222" y="1684532"/>
            <a:ext cx="1725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Partnerskab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B46009-2651-E84B-8DEC-3E6E2CA31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287846"/>
              </p:ext>
            </p:extLst>
          </p:nvPr>
        </p:nvGraphicFramePr>
        <p:xfrm>
          <a:off x="3953916" y="2287047"/>
          <a:ext cx="6198072" cy="2877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2292">
                  <a:extLst>
                    <a:ext uri="{9D8B030D-6E8A-4147-A177-3AD203B41FA5}">
                      <a16:colId xmlns:a16="http://schemas.microsoft.com/office/drawing/2014/main" val="2149694545"/>
                    </a:ext>
                  </a:extLst>
                </a:gridCol>
                <a:gridCol w="3095780">
                  <a:extLst>
                    <a:ext uri="{9D8B030D-6E8A-4147-A177-3AD203B41FA5}">
                      <a16:colId xmlns:a16="http://schemas.microsoft.com/office/drawing/2014/main" val="427416926"/>
                    </a:ext>
                  </a:extLst>
                </a:gridCol>
              </a:tblGrid>
              <a:tr h="1438513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0673962"/>
                  </a:ext>
                </a:extLst>
              </a:tr>
              <a:tr h="1438513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75846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4E8C9EE-CD25-214D-9C7D-9B0CC621005F}"/>
              </a:ext>
            </a:extLst>
          </p:cNvPr>
          <p:cNvSpPr txBox="1"/>
          <p:nvPr/>
        </p:nvSpPr>
        <p:spPr>
          <a:xfrm>
            <a:off x="4312853" y="2287047"/>
            <a:ext cx="2306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r>
              <a:rPr lang="da-D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da-D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endParaRPr lang="da-DK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D8C76E-AAC2-544A-932C-FFB8B4C33755}"/>
              </a:ext>
            </a:extLst>
          </p:cNvPr>
          <p:cNvSpPr txBox="1"/>
          <p:nvPr/>
        </p:nvSpPr>
        <p:spPr>
          <a:xfrm>
            <a:off x="4273008" y="4750189"/>
            <a:ext cx="2306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Club of </a:t>
            </a:r>
            <a:r>
              <a:rPr lang="da-D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experts</a:t>
            </a:r>
            <a:endParaRPr lang="da-DK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24D726-B010-3B41-AA79-EB0C205F598A}"/>
              </a:ext>
            </a:extLst>
          </p:cNvPr>
          <p:cNvSpPr txBox="1"/>
          <p:nvPr/>
        </p:nvSpPr>
        <p:spPr>
          <a:xfrm>
            <a:off x="6873710" y="2341482"/>
            <a:ext cx="3278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da-D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kindred </a:t>
            </a:r>
            <a:r>
              <a:rPr lang="da-D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spirits</a:t>
            </a:r>
            <a:endParaRPr lang="da-DK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9999F4-8CF1-AB42-8537-393640D34129}"/>
              </a:ext>
            </a:extLst>
          </p:cNvPr>
          <p:cNvSpPr txBox="1"/>
          <p:nvPr/>
        </p:nvSpPr>
        <p:spPr>
          <a:xfrm>
            <a:off x="7351855" y="4750189"/>
            <a:ext cx="2306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Coalition</a:t>
            </a:r>
            <a:r>
              <a:rPr lang="da-D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parties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6FA540-3DDE-5246-BD77-0D2202E29FEF}"/>
              </a:ext>
            </a:extLst>
          </p:cNvPr>
          <p:cNvSpPr/>
          <p:nvPr/>
        </p:nvSpPr>
        <p:spPr>
          <a:xfrm>
            <a:off x="4956110" y="2754696"/>
            <a:ext cx="795130" cy="8631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62AC3B3-6046-A848-9F14-F98FD1B76BFA}"/>
              </a:ext>
            </a:extLst>
          </p:cNvPr>
          <p:cNvSpPr/>
          <p:nvPr/>
        </p:nvSpPr>
        <p:spPr>
          <a:xfrm>
            <a:off x="4956110" y="3821114"/>
            <a:ext cx="795130" cy="8631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9A1A5E-A32C-3C46-B5A0-B6847C90FB92}"/>
              </a:ext>
            </a:extLst>
          </p:cNvPr>
          <p:cNvSpPr/>
          <p:nvPr/>
        </p:nvSpPr>
        <p:spPr>
          <a:xfrm>
            <a:off x="6059127" y="3805104"/>
            <a:ext cx="305003" cy="280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C6DE208-91D2-5340-AD28-90B71069D685}"/>
              </a:ext>
            </a:extLst>
          </p:cNvPr>
          <p:cNvSpPr/>
          <p:nvPr/>
        </p:nvSpPr>
        <p:spPr>
          <a:xfrm>
            <a:off x="6075920" y="4419828"/>
            <a:ext cx="305003" cy="280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2D9E2A5-3D0B-C648-9098-D2DDCA865E2E}"/>
              </a:ext>
            </a:extLst>
          </p:cNvPr>
          <p:cNvSpPr/>
          <p:nvPr/>
        </p:nvSpPr>
        <p:spPr>
          <a:xfrm>
            <a:off x="4343308" y="3805511"/>
            <a:ext cx="305003" cy="280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79A67C3-2EE6-B142-93BE-64690796D37F}"/>
              </a:ext>
            </a:extLst>
          </p:cNvPr>
          <p:cNvSpPr/>
          <p:nvPr/>
        </p:nvSpPr>
        <p:spPr>
          <a:xfrm>
            <a:off x="4360101" y="4420235"/>
            <a:ext cx="305003" cy="280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9B771C0-252E-094E-B9B6-D725F7A59AD0}"/>
              </a:ext>
            </a:extLst>
          </p:cNvPr>
          <p:cNvCxnSpPr>
            <a:cxnSpLocks/>
          </p:cNvCxnSpPr>
          <p:nvPr/>
        </p:nvCxnSpPr>
        <p:spPr>
          <a:xfrm>
            <a:off x="4665104" y="4037707"/>
            <a:ext cx="230931" cy="13319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A10C0B6-BFEB-9E48-B00E-A1C45CAA98D4}"/>
              </a:ext>
            </a:extLst>
          </p:cNvPr>
          <p:cNvCxnSpPr>
            <a:cxnSpLocks/>
          </p:cNvCxnSpPr>
          <p:nvPr/>
        </p:nvCxnSpPr>
        <p:spPr>
          <a:xfrm flipV="1">
            <a:off x="4676661" y="4334962"/>
            <a:ext cx="230931" cy="13319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EF95094-8848-0940-A4B3-5C989B131EE4}"/>
              </a:ext>
            </a:extLst>
          </p:cNvPr>
          <p:cNvCxnSpPr>
            <a:cxnSpLocks/>
          </p:cNvCxnSpPr>
          <p:nvPr/>
        </p:nvCxnSpPr>
        <p:spPr>
          <a:xfrm flipH="1">
            <a:off x="5783751" y="4031795"/>
            <a:ext cx="230931" cy="13319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FE4C220-F235-9C4C-8C83-146666AF1403}"/>
              </a:ext>
            </a:extLst>
          </p:cNvPr>
          <p:cNvCxnSpPr>
            <a:cxnSpLocks/>
          </p:cNvCxnSpPr>
          <p:nvPr/>
        </p:nvCxnSpPr>
        <p:spPr>
          <a:xfrm flipH="1" flipV="1">
            <a:off x="5795308" y="4329050"/>
            <a:ext cx="230931" cy="13319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674F687D-4031-BB47-AE37-2EE34B69BCC9}"/>
              </a:ext>
            </a:extLst>
          </p:cNvPr>
          <p:cNvSpPr/>
          <p:nvPr/>
        </p:nvSpPr>
        <p:spPr>
          <a:xfrm>
            <a:off x="6059127" y="2699280"/>
            <a:ext cx="305003" cy="280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4CA9F50-0D56-5C41-A17D-97E138DF6036}"/>
              </a:ext>
            </a:extLst>
          </p:cNvPr>
          <p:cNvSpPr/>
          <p:nvPr/>
        </p:nvSpPr>
        <p:spPr>
          <a:xfrm>
            <a:off x="6075920" y="3314004"/>
            <a:ext cx="305003" cy="280816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40A426C-D61A-3E48-8A93-836D3340065B}"/>
              </a:ext>
            </a:extLst>
          </p:cNvPr>
          <p:cNvSpPr/>
          <p:nvPr/>
        </p:nvSpPr>
        <p:spPr>
          <a:xfrm>
            <a:off x="4343308" y="2699687"/>
            <a:ext cx="305003" cy="280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5595C98-B183-8447-B85A-B835D37C042B}"/>
              </a:ext>
            </a:extLst>
          </p:cNvPr>
          <p:cNvSpPr/>
          <p:nvPr/>
        </p:nvSpPr>
        <p:spPr>
          <a:xfrm>
            <a:off x="4360101" y="3314411"/>
            <a:ext cx="305003" cy="280816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AF94717-8CD6-9D41-9C3F-F94D82FF4EA7}"/>
              </a:ext>
            </a:extLst>
          </p:cNvPr>
          <p:cNvCxnSpPr>
            <a:cxnSpLocks/>
          </p:cNvCxnSpPr>
          <p:nvPr/>
        </p:nvCxnSpPr>
        <p:spPr>
          <a:xfrm>
            <a:off x="4665104" y="2931883"/>
            <a:ext cx="230931" cy="13319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6CCD933-3539-594B-9B2C-CAA3910586BA}"/>
              </a:ext>
            </a:extLst>
          </p:cNvPr>
          <p:cNvCxnSpPr>
            <a:cxnSpLocks/>
          </p:cNvCxnSpPr>
          <p:nvPr/>
        </p:nvCxnSpPr>
        <p:spPr>
          <a:xfrm flipV="1">
            <a:off x="4676661" y="3229138"/>
            <a:ext cx="230931" cy="13319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9314BAD-9385-6949-B078-553B9CFBB550}"/>
              </a:ext>
            </a:extLst>
          </p:cNvPr>
          <p:cNvCxnSpPr>
            <a:cxnSpLocks/>
          </p:cNvCxnSpPr>
          <p:nvPr/>
        </p:nvCxnSpPr>
        <p:spPr>
          <a:xfrm flipH="1">
            <a:off x="5783751" y="2925971"/>
            <a:ext cx="230931" cy="13319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83697CA-1EC0-DF48-A1FC-D0F06FEDC4A4}"/>
              </a:ext>
            </a:extLst>
          </p:cNvPr>
          <p:cNvCxnSpPr>
            <a:cxnSpLocks/>
          </p:cNvCxnSpPr>
          <p:nvPr/>
        </p:nvCxnSpPr>
        <p:spPr>
          <a:xfrm flipH="1" flipV="1">
            <a:off x="5795308" y="3223226"/>
            <a:ext cx="230931" cy="13319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36C58457-6F44-6F43-8B7E-78B254B65CCD}"/>
              </a:ext>
            </a:extLst>
          </p:cNvPr>
          <p:cNvSpPr/>
          <p:nvPr/>
        </p:nvSpPr>
        <p:spPr>
          <a:xfrm>
            <a:off x="6347337" y="2997877"/>
            <a:ext cx="305003" cy="280816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38845B8-D087-FB41-B384-D8D3E2539542}"/>
              </a:ext>
            </a:extLst>
          </p:cNvPr>
          <p:cNvSpPr/>
          <p:nvPr/>
        </p:nvSpPr>
        <p:spPr>
          <a:xfrm>
            <a:off x="4061521" y="2997877"/>
            <a:ext cx="305003" cy="280816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C6F6944-FDEF-6F49-B602-CB4595B043DE}"/>
              </a:ext>
            </a:extLst>
          </p:cNvPr>
          <p:cNvCxnSpPr>
            <a:cxnSpLocks/>
          </p:cNvCxnSpPr>
          <p:nvPr/>
        </p:nvCxnSpPr>
        <p:spPr>
          <a:xfrm flipH="1">
            <a:off x="5947239" y="3151371"/>
            <a:ext cx="281182" cy="3694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165CC34-331A-FF40-91A0-91436416B7EE}"/>
              </a:ext>
            </a:extLst>
          </p:cNvPr>
          <p:cNvCxnSpPr>
            <a:cxnSpLocks/>
          </p:cNvCxnSpPr>
          <p:nvPr/>
        </p:nvCxnSpPr>
        <p:spPr>
          <a:xfrm>
            <a:off x="4426599" y="3144829"/>
            <a:ext cx="281182" cy="3694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6381DB55-9EF4-544B-A34A-43908132D2A9}"/>
              </a:ext>
            </a:extLst>
          </p:cNvPr>
          <p:cNvSpPr/>
          <p:nvPr/>
        </p:nvSpPr>
        <p:spPr>
          <a:xfrm>
            <a:off x="8093692" y="3841011"/>
            <a:ext cx="795130" cy="8631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3834ED9-AA16-AF47-8B74-BFFBAA166B90}"/>
              </a:ext>
            </a:extLst>
          </p:cNvPr>
          <p:cNvSpPr/>
          <p:nvPr/>
        </p:nvSpPr>
        <p:spPr>
          <a:xfrm>
            <a:off x="8000928" y="3916633"/>
            <a:ext cx="305003" cy="2808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DF9519F-EEDA-8B44-9D4B-7C779C2865B1}"/>
              </a:ext>
            </a:extLst>
          </p:cNvPr>
          <p:cNvSpPr/>
          <p:nvPr/>
        </p:nvSpPr>
        <p:spPr>
          <a:xfrm>
            <a:off x="8102255" y="4467634"/>
            <a:ext cx="305003" cy="2808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0CECA26-0F85-0E43-A491-2F130AA82DF1}"/>
              </a:ext>
            </a:extLst>
          </p:cNvPr>
          <p:cNvSpPr/>
          <p:nvPr/>
        </p:nvSpPr>
        <p:spPr>
          <a:xfrm>
            <a:off x="8683494" y="4345570"/>
            <a:ext cx="305003" cy="2808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A0B03B3-6192-274C-A5AF-3BF21A9E63A6}"/>
              </a:ext>
            </a:extLst>
          </p:cNvPr>
          <p:cNvSpPr/>
          <p:nvPr/>
        </p:nvSpPr>
        <p:spPr>
          <a:xfrm>
            <a:off x="8616949" y="3827974"/>
            <a:ext cx="305003" cy="2808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9D232F9-DC65-0441-A563-1765A003284C}"/>
              </a:ext>
            </a:extLst>
          </p:cNvPr>
          <p:cNvSpPr/>
          <p:nvPr/>
        </p:nvSpPr>
        <p:spPr>
          <a:xfrm>
            <a:off x="7739505" y="3249934"/>
            <a:ext cx="305003" cy="2808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21FA376-EB2E-5946-A6C4-5A8235D599A3}"/>
              </a:ext>
            </a:extLst>
          </p:cNvPr>
          <p:cNvSpPr/>
          <p:nvPr/>
        </p:nvSpPr>
        <p:spPr>
          <a:xfrm>
            <a:off x="8204447" y="3359635"/>
            <a:ext cx="305003" cy="2808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7495853-E8D8-A048-BA4F-884BCCC5B417}"/>
              </a:ext>
            </a:extLst>
          </p:cNvPr>
          <p:cNvSpPr/>
          <p:nvPr/>
        </p:nvSpPr>
        <p:spPr>
          <a:xfrm>
            <a:off x="8785686" y="3237571"/>
            <a:ext cx="305003" cy="2808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38C536B-4640-F248-B6DC-A793F7BD08E3}"/>
              </a:ext>
            </a:extLst>
          </p:cNvPr>
          <p:cNvSpPr/>
          <p:nvPr/>
        </p:nvSpPr>
        <p:spPr>
          <a:xfrm>
            <a:off x="8335034" y="2933190"/>
            <a:ext cx="305003" cy="2808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CB03642-B58F-1B46-92D9-02ED5832096B}"/>
              </a:ext>
            </a:extLst>
          </p:cNvPr>
          <p:cNvSpPr/>
          <p:nvPr/>
        </p:nvSpPr>
        <p:spPr>
          <a:xfrm>
            <a:off x="7278301" y="3390342"/>
            <a:ext cx="305003" cy="280816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4EF13FE-F253-7B46-90F4-A99989A4F253}"/>
              </a:ext>
            </a:extLst>
          </p:cNvPr>
          <p:cNvSpPr/>
          <p:nvPr/>
        </p:nvSpPr>
        <p:spPr>
          <a:xfrm>
            <a:off x="9203787" y="2949887"/>
            <a:ext cx="305003" cy="2808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F4C04EC-578A-554F-B99C-9C531F32DF6C}"/>
              </a:ext>
            </a:extLst>
          </p:cNvPr>
          <p:cNvSpPr/>
          <p:nvPr/>
        </p:nvSpPr>
        <p:spPr>
          <a:xfrm>
            <a:off x="7303887" y="2909759"/>
            <a:ext cx="305003" cy="2808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07297CE-3865-A945-B612-DB048EE01348}"/>
              </a:ext>
            </a:extLst>
          </p:cNvPr>
          <p:cNvSpPr/>
          <p:nvPr/>
        </p:nvSpPr>
        <p:spPr>
          <a:xfrm>
            <a:off x="7976712" y="2870488"/>
            <a:ext cx="305003" cy="280816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E56B3AD-C1E2-9441-9FF1-03A0C4F95D1F}"/>
              </a:ext>
            </a:extLst>
          </p:cNvPr>
          <p:cNvSpPr/>
          <p:nvPr/>
        </p:nvSpPr>
        <p:spPr>
          <a:xfrm>
            <a:off x="9271659" y="3356425"/>
            <a:ext cx="305003" cy="280816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CE0A929-C082-5041-86F5-C4276C007826}"/>
              </a:ext>
            </a:extLst>
          </p:cNvPr>
          <p:cNvCxnSpPr>
            <a:stCxn id="66" idx="4"/>
            <a:endCxn id="64" idx="0"/>
          </p:cNvCxnSpPr>
          <p:nvPr/>
        </p:nvCxnSpPr>
        <p:spPr>
          <a:xfrm flipH="1">
            <a:off x="7430803" y="3190575"/>
            <a:ext cx="25586" cy="19976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BC3491F-DF99-C44C-B7FA-28F1C245E29E}"/>
              </a:ext>
            </a:extLst>
          </p:cNvPr>
          <p:cNvCxnSpPr>
            <a:cxnSpLocks/>
            <a:stCxn id="66" idx="5"/>
            <a:endCxn id="60" idx="1"/>
          </p:cNvCxnSpPr>
          <p:nvPr/>
        </p:nvCxnSpPr>
        <p:spPr>
          <a:xfrm>
            <a:off x="7564223" y="3149450"/>
            <a:ext cx="219949" cy="14160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DA9B7B7-FFE5-444D-91EB-FEA8EB58CC4B}"/>
              </a:ext>
            </a:extLst>
          </p:cNvPr>
          <p:cNvCxnSpPr>
            <a:cxnSpLocks/>
            <a:stCxn id="60" idx="7"/>
          </p:cNvCxnSpPr>
          <p:nvPr/>
        </p:nvCxnSpPr>
        <p:spPr>
          <a:xfrm flipV="1">
            <a:off x="7999841" y="3186270"/>
            <a:ext cx="44667" cy="10478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92BF961-4857-F349-86D7-5DF3AA2E6C07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8060408" y="3454412"/>
            <a:ext cx="144039" cy="4563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D7871CA-3D24-3749-9E22-FFDF99C9998E}"/>
              </a:ext>
            </a:extLst>
          </p:cNvPr>
          <p:cNvCxnSpPr>
            <a:cxnSpLocks/>
            <a:stCxn id="63" idx="3"/>
            <a:endCxn id="60" idx="6"/>
          </p:cNvCxnSpPr>
          <p:nvPr/>
        </p:nvCxnSpPr>
        <p:spPr>
          <a:xfrm flipH="1">
            <a:off x="8044508" y="3172881"/>
            <a:ext cx="335193" cy="21746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834305F-0D5B-994E-935A-ECD2210BA205}"/>
              </a:ext>
            </a:extLst>
          </p:cNvPr>
          <p:cNvCxnSpPr>
            <a:cxnSpLocks/>
            <a:stCxn id="63" idx="5"/>
            <a:endCxn id="62" idx="1"/>
          </p:cNvCxnSpPr>
          <p:nvPr/>
        </p:nvCxnSpPr>
        <p:spPr>
          <a:xfrm>
            <a:off x="8595370" y="3172881"/>
            <a:ext cx="234983" cy="10581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2BA5EB4-052E-3C4F-8D34-E92844A91D0E}"/>
              </a:ext>
            </a:extLst>
          </p:cNvPr>
          <p:cNvCxnSpPr>
            <a:cxnSpLocks/>
            <a:endCxn id="62" idx="2"/>
          </p:cNvCxnSpPr>
          <p:nvPr/>
        </p:nvCxnSpPr>
        <p:spPr>
          <a:xfrm flipV="1">
            <a:off x="8540866" y="3377979"/>
            <a:ext cx="244820" cy="10862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EA07FD9-8310-DE46-8444-C6B057F45D5E}"/>
              </a:ext>
            </a:extLst>
          </p:cNvPr>
          <p:cNvCxnSpPr>
            <a:cxnSpLocks/>
            <a:stCxn id="62" idx="6"/>
          </p:cNvCxnSpPr>
          <p:nvPr/>
        </p:nvCxnSpPr>
        <p:spPr>
          <a:xfrm>
            <a:off x="9090689" y="3377979"/>
            <a:ext cx="180970" cy="7280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D97EBCD-055B-1947-BB54-DC02642FE26B}"/>
              </a:ext>
            </a:extLst>
          </p:cNvPr>
          <p:cNvCxnSpPr>
            <a:cxnSpLocks/>
            <a:stCxn id="62" idx="7"/>
            <a:endCxn id="65" idx="3"/>
          </p:cNvCxnSpPr>
          <p:nvPr/>
        </p:nvCxnSpPr>
        <p:spPr>
          <a:xfrm flipV="1">
            <a:off x="9046022" y="3189578"/>
            <a:ext cx="202432" cy="8911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E3D3CDA-00A2-6744-B979-52C4C7FFD008}"/>
              </a:ext>
            </a:extLst>
          </p:cNvPr>
          <p:cNvCxnSpPr>
            <a:cxnSpLocks/>
            <a:stCxn id="63" idx="6"/>
            <a:endCxn id="65" idx="2"/>
          </p:cNvCxnSpPr>
          <p:nvPr/>
        </p:nvCxnSpPr>
        <p:spPr>
          <a:xfrm>
            <a:off x="8640037" y="3073598"/>
            <a:ext cx="563750" cy="1669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felt 3"/>
          <p:cNvSpPr txBox="1"/>
          <p:nvPr/>
        </p:nvSpPr>
        <p:spPr>
          <a:xfrm>
            <a:off x="159657" y="5297714"/>
            <a:ext cx="11901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u="sng" dirty="0"/>
              <a:t>Lukket klub: </a:t>
            </a:r>
            <a:r>
              <a:rPr lang="da-DK" sz="1600" dirty="0"/>
              <a:t>På baggrund af kompetencer</a:t>
            </a:r>
          </a:p>
          <a:p>
            <a:r>
              <a:rPr lang="da-DK" sz="1600" dirty="0"/>
              <a:t>Co-</a:t>
            </a:r>
            <a:r>
              <a:rPr lang="da-DK" sz="1600" dirty="0" err="1"/>
              <a:t>creation</a:t>
            </a:r>
            <a:r>
              <a:rPr lang="da-DK" sz="1600" dirty="0"/>
              <a:t> kan være organiseret som </a:t>
            </a:r>
            <a:r>
              <a:rPr lang="da-DK" sz="1600" u="sng" dirty="0"/>
              <a:t>en åben gruppe (</a:t>
            </a:r>
            <a:r>
              <a:rPr lang="da-DK" sz="1600" u="sng" dirty="0" err="1"/>
              <a:t>crowd</a:t>
            </a:r>
            <a:r>
              <a:rPr lang="da-DK" sz="1600" u="sng" dirty="0"/>
              <a:t> of </a:t>
            </a:r>
            <a:r>
              <a:rPr lang="da-DK" sz="1600" u="sng" dirty="0" err="1"/>
              <a:t>people</a:t>
            </a:r>
            <a:r>
              <a:rPr lang="da-DK" sz="1600" u="sng" dirty="0"/>
              <a:t>)</a:t>
            </a:r>
            <a:r>
              <a:rPr lang="da-DK" sz="1600" dirty="0"/>
              <a:t>, når initiativtageren lader invitationen til at deltage stå åben for alle</a:t>
            </a:r>
          </a:p>
          <a:p>
            <a:r>
              <a:rPr lang="da-DK" sz="1600" dirty="0"/>
              <a:t>Co-</a:t>
            </a:r>
            <a:r>
              <a:rPr lang="da-DK" sz="1600" dirty="0" err="1"/>
              <a:t>creation</a:t>
            </a:r>
            <a:r>
              <a:rPr lang="da-DK" sz="1600" dirty="0"/>
              <a:t> kan også være organiseret meget </a:t>
            </a:r>
            <a:r>
              <a:rPr lang="da-DK" sz="1600" u="sng" dirty="0"/>
              <a:t>åbent som et interessefællesskab </a:t>
            </a:r>
            <a:r>
              <a:rPr lang="da-DK" sz="1600" dirty="0"/>
              <a:t>(</a:t>
            </a:r>
            <a:r>
              <a:rPr lang="da-DK" sz="1600" dirty="0" err="1"/>
              <a:t>community</a:t>
            </a:r>
            <a:r>
              <a:rPr lang="da-DK" sz="1600" dirty="0"/>
              <a:t> of kindred </a:t>
            </a:r>
            <a:r>
              <a:rPr lang="da-DK" sz="1600" dirty="0" err="1"/>
              <a:t>spirits</a:t>
            </a:r>
            <a:r>
              <a:rPr lang="da-DK" sz="1600" dirty="0"/>
              <a:t>), hvis der ikke er én part, der tager initiativet og bestemmer fokus for samarbejdet.</a:t>
            </a:r>
          </a:p>
          <a:p>
            <a:r>
              <a:rPr lang="da-DK" sz="1600" dirty="0"/>
              <a:t>Co-</a:t>
            </a:r>
            <a:r>
              <a:rPr lang="da-DK" sz="1600" dirty="0" err="1"/>
              <a:t>creation</a:t>
            </a:r>
            <a:r>
              <a:rPr lang="da-DK" sz="1600" dirty="0"/>
              <a:t> kan være organiseret som </a:t>
            </a:r>
            <a:r>
              <a:rPr lang="da-DK" sz="1600" u="sng" dirty="0" smtClean="0"/>
              <a:t>koalition af bestemte parter, der beslutter fokus i fællesskab,</a:t>
            </a:r>
            <a:endParaRPr lang="da-DK" sz="1600" u="sng" dirty="0"/>
          </a:p>
        </p:txBody>
      </p:sp>
    </p:spTree>
    <p:extLst>
      <p:ext uri="{BB962C8B-B14F-4D97-AF65-F5344CB8AC3E}">
        <p14:creationId xmlns:p14="http://schemas.microsoft.com/office/powerpoint/2010/main" val="416288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id="{0ADF1F8F-45D6-024C-9FF2-CA8AD79C3DD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93447" y="1822365"/>
          <a:ext cx="6198072" cy="3348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9036">
                  <a:extLst>
                    <a:ext uri="{9D8B030D-6E8A-4147-A177-3AD203B41FA5}">
                      <a16:colId xmlns:a16="http://schemas.microsoft.com/office/drawing/2014/main" val="2149694545"/>
                    </a:ext>
                  </a:extLst>
                </a:gridCol>
                <a:gridCol w="3099036">
                  <a:extLst>
                    <a:ext uri="{9D8B030D-6E8A-4147-A177-3AD203B41FA5}">
                      <a16:colId xmlns:a16="http://schemas.microsoft.com/office/drawing/2014/main" val="427416926"/>
                    </a:ext>
                  </a:extLst>
                </a:gridCol>
              </a:tblGrid>
              <a:tr h="1674307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0673962"/>
                  </a:ext>
                </a:extLst>
              </a:tr>
              <a:tr h="1674307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75846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58A2660-A6E9-5840-B3DD-E72485EF7133}"/>
              </a:ext>
            </a:extLst>
          </p:cNvPr>
          <p:cNvSpPr txBox="1"/>
          <p:nvPr/>
        </p:nvSpPr>
        <p:spPr>
          <a:xfrm>
            <a:off x="3476099" y="3926835"/>
            <a:ext cx="1905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Styret</a:t>
            </a:r>
          </a:p>
          <a:p>
            <a:pPr algn="ctr"/>
            <a:r>
              <a:rPr lang="da-DK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co-creation</a:t>
            </a:r>
            <a:endParaRPr lang="da-DK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7FC43F9-7183-A546-B9F9-180B3DEA7FC3}"/>
              </a:ext>
            </a:extLst>
          </p:cNvPr>
          <p:cNvSpPr txBox="1"/>
          <p:nvPr/>
        </p:nvSpPr>
        <p:spPr>
          <a:xfrm>
            <a:off x="6483932" y="3926834"/>
            <a:ext cx="2328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Ansvarliggørende</a:t>
            </a:r>
          </a:p>
          <a:p>
            <a:pPr algn="ctr"/>
            <a:r>
              <a:rPr lang="da-DK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co-creation</a:t>
            </a:r>
            <a:endParaRPr lang="da-DK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FF01390-AC01-EE48-82BB-59DC6DD346AF}"/>
              </a:ext>
            </a:extLst>
          </p:cNvPr>
          <p:cNvSpPr txBox="1"/>
          <p:nvPr/>
        </p:nvSpPr>
        <p:spPr>
          <a:xfrm>
            <a:off x="3504915" y="2326330"/>
            <a:ext cx="1905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Ligeværdig</a:t>
            </a:r>
          </a:p>
          <a:p>
            <a:pPr algn="ctr"/>
            <a:r>
              <a:rPr lang="da-DK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co-creation</a:t>
            </a:r>
            <a:endParaRPr lang="da-DK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0745700-8D3C-B942-BC5F-8E5B941E221D}"/>
              </a:ext>
            </a:extLst>
          </p:cNvPr>
          <p:cNvSpPr txBox="1"/>
          <p:nvPr/>
        </p:nvSpPr>
        <p:spPr>
          <a:xfrm>
            <a:off x="6483932" y="2366009"/>
            <a:ext cx="2328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Faciliterende</a:t>
            </a:r>
            <a:endParaRPr lang="da-DK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a-DK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co-creation</a:t>
            </a:r>
            <a:endParaRPr lang="da-DK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DC9291-49EC-2A4A-A517-59C50BDB9D99}"/>
              </a:ext>
            </a:extLst>
          </p:cNvPr>
          <p:cNvSpPr txBox="1"/>
          <p:nvPr/>
        </p:nvSpPr>
        <p:spPr>
          <a:xfrm>
            <a:off x="4954411" y="989801"/>
            <a:ext cx="2431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Uforudsigelighed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B73CB1-48C9-0243-9379-A0162CDD562D}"/>
              </a:ext>
            </a:extLst>
          </p:cNvPr>
          <p:cNvSpPr txBox="1"/>
          <p:nvPr/>
        </p:nvSpPr>
        <p:spPr>
          <a:xfrm>
            <a:off x="4878543" y="5541878"/>
            <a:ext cx="243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Forudsigelighed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0B2D66-971C-A046-B156-B2BF52DE411E}"/>
              </a:ext>
            </a:extLst>
          </p:cNvPr>
          <p:cNvSpPr txBox="1"/>
          <p:nvPr/>
        </p:nvSpPr>
        <p:spPr>
          <a:xfrm>
            <a:off x="566285" y="2854235"/>
            <a:ext cx="2336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Organisationen som central aktør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1A0B59-3493-FE4A-9B84-D2BB69E3C6A4}"/>
              </a:ext>
            </a:extLst>
          </p:cNvPr>
          <p:cNvSpPr txBox="1"/>
          <p:nvPr/>
        </p:nvSpPr>
        <p:spPr>
          <a:xfrm>
            <a:off x="9022093" y="2854235"/>
            <a:ext cx="2418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Brugeren </a:t>
            </a:r>
            <a:endParaRPr lang="da-D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 central aktør</a:t>
            </a:r>
          </a:p>
        </p:txBody>
      </p:sp>
    </p:spTree>
    <p:extLst>
      <p:ext uri="{BB962C8B-B14F-4D97-AF65-F5344CB8AC3E}">
        <p14:creationId xmlns:p14="http://schemas.microsoft.com/office/powerpoint/2010/main" val="33364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/>
              <a:t>Model over en dynamisk tilgang til </a:t>
            </a:r>
            <a:r>
              <a:rPr lang="da-DK" sz="4000" b="1" dirty="0" err="1"/>
              <a:t>co-creation</a:t>
            </a:r>
            <a:r>
              <a:rPr lang="da-DK" sz="4000" b="1" dirty="0"/>
              <a:t> </a:t>
            </a:r>
          </a:p>
        </p:txBody>
      </p:sp>
      <p:pic>
        <p:nvPicPr>
          <p:cNvPr id="4" name="Picture 30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9" b="16899"/>
          <a:stretch/>
        </p:blipFill>
        <p:spPr bwMode="auto">
          <a:xfrm>
            <a:off x="2598058" y="2365830"/>
            <a:ext cx="6966856" cy="3585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4688116" y="1857829"/>
            <a:ext cx="293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Hvorfor </a:t>
            </a:r>
            <a:r>
              <a:rPr lang="da-DK" dirty="0" err="1" smtClean="0"/>
              <a:t>co-creation</a:t>
            </a:r>
            <a:r>
              <a:rPr lang="da-DK" dirty="0" smtClean="0"/>
              <a:t> (ofte flere formål)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7830457" y="3708400"/>
            <a:ext cx="245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Hvem skal være partnerne. </a:t>
            </a:r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4688115" y="5765579"/>
            <a:ext cx="293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Hvordan arbejder vi. </a:t>
            </a:r>
          </a:p>
          <a:p>
            <a:r>
              <a:rPr lang="da-DK" dirty="0" smtClean="0"/>
              <a:t>Workshops, sprints etc.</a:t>
            </a:r>
            <a:endParaRPr lang="da-DK" dirty="0"/>
          </a:p>
        </p:txBody>
      </p:sp>
      <p:sp>
        <p:nvSpPr>
          <p:cNvPr id="9" name="Tekstfelt 8"/>
          <p:cNvSpPr txBox="1"/>
          <p:nvPr/>
        </p:nvSpPr>
        <p:spPr>
          <a:xfrm>
            <a:off x="1690914" y="3789012"/>
            <a:ext cx="245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Hvad vil vi gerne skabe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90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1DA712-8851-0644-B5C9-EE4A796935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68929" y="1769203"/>
          <a:ext cx="6326061" cy="36663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87487">
                  <a:extLst>
                    <a:ext uri="{9D8B030D-6E8A-4147-A177-3AD203B41FA5}">
                      <a16:colId xmlns:a16="http://schemas.microsoft.com/office/drawing/2014/main" val="3628980131"/>
                    </a:ext>
                  </a:extLst>
                </a:gridCol>
                <a:gridCol w="3138574">
                  <a:extLst>
                    <a:ext uri="{9D8B030D-6E8A-4147-A177-3AD203B41FA5}">
                      <a16:colId xmlns:a16="http://schemas.microsoft.com/office/drawing/2014/main" val="3385676058"/>
                    </a:ext>
                  </a:extLst>
                </a:gridCol>
              </a:tblGrid>
              <a:tr h="819177"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Roller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Karakteristika 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893630863"/>
                  </a:ext>
                </a:extLst>
              </a:tr>
              <a:tr h="949073">
                <a:tc>
                  <a:txBody>
                    <a:bodyPr/>
                    <a:lstStyle/>
                    <a:p>
                      <a:pPr algn="ctr"/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Konceptudvikling </a:t>
                      </a:r>
                      <a:endParaRPr lang="da-DK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Idégenering</a:t>
                      </a:r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 forslag</a:t>
                      </a:r>
                      <a:endParaRPr lang="da-DK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519324125"/>
                  </a:ext>
                </a:extLst>
              </a:tr>
              <a:tr h="949073"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Designudvikling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</a:t>
                      </a:r>
                    </a:p>
                    <a:p>
                      <a:pPr algn="ctr"/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 prototype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863857143"/>
                  </a:ext>
                </a:extLst>
              </a:tr>
              <a:tr h="949073"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Praksisudvikling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Implementering </a:t>
                      </a:r>
                    </a:p>
                    <a:p>
                      <a:pPr algn="ctr"/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 ny praksis </a:t>
                      </a:r>
                      <a:r>
                        <a:rPr lang="da-DK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577680133"/>
                  </a:ext>
                </a:extLst>
              </a:tr>
            </a:tbl>
          </a:graphicData>
        </a:graphic>
      </p:graphicFrame>
      <p:sp>
        <p:nvSpPr>
          <p:cNvPr id="2" name="Tekstfelt 1"/>
          <p:cNvSpPr txBox="1"/>
          <p:nvPr/>
        </p:nvSpPr>
        <p:spPr>
          <a:xfrm>
            <a:off x="734244" y="420915"/>
            <a:ext cx="1059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/>
              <a:t>Få defineret rollerne fra start – Hvad inviterer man ind i?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9357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1DA712-8851-0644-B5C9-EE4A796935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1268" y="1633737"/>
          <a:ext cx="11067801" cy="36663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92581">
                  <a:extLst>
                    <a:ext uri="{9D8B030D-6E8A-4147-A177-3AD203B41FA5}">
                      <a16:colId xmlns:a16="http://schemas.microsoft.com/office/drawing/2014/main" val="3628980131"/>
                    </a:ext>
                  </a:extLst>
                </a:gridCol>
                <a:gridCol w="4085112">
                  <a:extLst>
                    <a:ext uri="{9D8B030D-6E8A-4147-A177-3AD203B41FA5}">
                      <a16:colId xmlns:a16="http://schemas.microsoft.com/office/drawing/2014/main" val="3385676058"/>
                    </a:ext>
                  </a:extLst>
                </a:gridCol>
                <a:gridCol w="3990108">
                  <a:extLst>
                    <a:ext uri="{9D8B030D-6E8A-4147-A177-3AD203B41FA5}">
                      <a16:colId xmlns:a16="http://schemas.microsoft.com/office/drawing/2014/main" val="3122354812"/>
                    </a:ext>
                  </a:extLst>
                </a:gridCol>
              </a:tblGrid>
              <a:tr h="819177"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Roller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Udviklingstiltag</a:t>
                      </a:r>
                      <a:endParaRPr lang="da-DK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Motivationstiltag</a:t>
                      </a:r>
                      <a:endParaRPr lang="da-DK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893630863"/>
                  </a:ext>
                </a:extLst>
              </a:tr>
              <a:tr h="949073">
                <a:tc>
                  <a:txBody>
                    <a:bodyPr/>
                    <a:lstStyle/>
                    <a:p>
                      <a:pPr algn="ctr"/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Konceptudvikling </a:t>
                      </a:r>
                      <a:endParaRPr lang="da-DK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Brainstorming</a:t>
                      </a:r>
                    </a:p>
                    <a:p>
                      <a:pPr algn="ctr"/>
                      <a:r>
                        <a:rPr lang="da-DK" sz="24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Mindmaps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Inviter til divergent tænkning</a:t>
                      </a:r>
                    </a:p>
                    <a:p>
                      <a:pPr algn="ctr"/>
                      <a:r>
                        <a:rPr lang="da-DK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Modvirk </a:t>
                      </a:r>
                      <a:r>
                        <a:rPr lang="da-DK" sz="2400" b="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r>
                        <a:rPr lang="da-DK" sz="24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2400" b="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thinking</a:t>
                      </a:r>
                      <a:endParaRPr lang="da-DK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519324125"/>
                  </a:ext>
                </a:extLst>
              </a:tr>
              <a:tr h="949073"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Designudvikling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Workshops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Scenarier </a:t>
                      </a:r>
                      <a:endParaRPr lang="da-DK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Inviter til kreative leg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Modvirk silotænkning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863857143"/>
                  </a:ext>
                </a:extLst>
              </a:tr>
              <a:tr h="949073"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Praksisudvikling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Afprøvning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Rollespil </a:t>
                      </a:r>
                      <a:endParaRPr lang="da-DK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Inviter til kreativ anvendelse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Modvirk nulfejlskultur </a:t>
                      </a:r>
                      <a:endParaRPr lang="da-DK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577680133"/>
                  </a:ext>
                </a:extLst>
              </a:tr>
            </a:tbl>
          </a:graphicData>
        </a:graphic>
      </p:graphicFrame>
      <p:sp>
        <p:nvSpPr>
          <p:cNvPr id="4" name="Tekstfelt 3"/>
          <p:cNvSpPr txBox="1"/>
          <p:nvPr/>
        </p:nvSpPr>
        <p:spPr>
          <a:xfrm>
            <a:off x="641267" y="391886"/>
            <a:ext cx="1106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 smtClean="0"/>
              <a:t>Aktiviteter med muligheder og faldgrupper</a:t>
            </a:r>
            <a:endParaRPr lang="da-DK" sz="3600" b="1" dirty="0"/>
          </a:p>
        </p:txBody>
      </p:sp>
    </p:spTree>
    <p:extLst>
      <p:ext uri="{BB962C8B-B14F-4D97-AF65-F5344CB8AC3E}">
        <p14:creationId xmlns:p14="http://schemas.microsoft.com/office/powerpoint/2010/main" val="21691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1DA712-8851-0644-B5C9-EE4A796935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1268" y="1633737"/>
          <a:ext cx="11067801" cy="36663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31968">
                  <a:extLst>
                    <a:ext uri="{9D8B030D-6E8A-4147-A177-3AD203B41FA5}">
                      <a16:colId xmlns:a16="http://schemas.microsoft.com/office/drawing/2014/main" val="3628980131"/>
                    </a:ext>
                  </a:extLst>
                </a:gridCol>
                <a:gridCol w="3811980">
                  <a:extLst>
                    <a:ext uri="{9D8B030D-6E8A-4147-A177-3AD203B41FA5}">
                      <a16:colId xmlns:a16="http://schemas.microsoft.com/office/drawing/2014/main" val="3385676058"/>
                    </a:ext>
                  </a:extLst>
                </a:gridCol>
                <a:gridCol w="3823853">
                  <a:extLst>
                    <a:ext uri="{9D8B030D-6E8A-4147-A177-3AD203B41FA5}">
                      <a16:colId xmlns:a16="http://schemas.microsoft.com/office/drawing/2014/main" val="3122354812"/>
                    </a:ext>
                  </a:extLst>
                </a:gridCol>
              </a:tblGrid>
              <a:tr h="819177"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Primære produkter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Bi-produkter</a:t>
                      </a:r>
                      <a:endParaRPr lang="da-DK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Meta-produkter</a:t>
                      </a:r>
                      <a:endParaRPr lang="da-DK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893630863"/>
                  </a:ext>
                </a:extLst>
              </a:tr>
              <a:tr h="949073">
                <a:tc>
                  <a:txBody>
                    <a:bodyPr/>
                    <a:lstStyle/>
                    <a:p>
                      <a:pPr algn="ctr"/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Konceptudvikling </a:t>
                      </a:r>
                      <a:endParaRPr lang="da-DK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Idéer til nye initiativer</a:t>
                      </a:r>
                      <a:endParaRPr lang="da-DK" sz="2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Bedre forståelse af </a:t>
                      </a:r>
                    </a:p>
                    <a:p>
                      <a:pPr algn="ctr"/>
                      <a:r>
                        <a:rPr lang="da-DK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co-creation</a:t>
                      </a:r>
                      <a:r>
                        <a:rPr lang="da-DK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 koncept</a:t>
                      </a:r>
                      <a:endParaRPr lang="da-DK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519324125"/>
                  </a:ext>
                </a:extLst>
              </a:tr>
              <a:tr h="949073"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Designudvikling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Etablering af relationer og netværk</a:t>
                      </a:r>
                      <a:endParaRPr lang="da-DK" sz="2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Erfaring med konkrete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designs af </a:t>
                      </a:r>
                      <a:r>
                        <a:rPr lang="da-DK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co-creation</a:t>
                      </a:r>
                      <a:r>
                        <a:rPr lang="da-DK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forløb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863857143"/>
                  </a:ext>
                </a:extLst>
              </a:tr>
              <a:tr h="949073">
                <a:tc>
                  <a:txBody>
                    <a:bodyPr/>
                    <a:lstStyle/>
                    <a:p>
                      <a:pPr algn="ctr"/>
                      <a:r>
                        <a:rPr lang="da-DK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Praksisudvikling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Viden om de studerendes brug af biblioteket</a:t>
                      </a:r>
                      <a:endParaRPr lang="da-DK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Etablering af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co-creation</a:t>
                      </a:r>
                      <a:r>
                        <a:rPr lang="da-DK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praksisser</a:t>
                      </a:r>
                      <a:endParaRPr lang="da-DK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577680133"/>
                  </a:ext>
                </a:extLst>
              </a:tr>
            </a:tbl>
          </a:graphicData>
        </a:graphic>
      </p:graphicFrame>
      <p:sp>
        <p:nvSpPr>
          <p:cNvPr id="2" name="Tekstfelt 1"/>
          <p:cNvSpPr txBox="1"/>
          <p:nvPr/>
        </p:nvSpPr>
        <p:spPr>
          <a:xfrm>
            <a:off x="641268" y="522514"/>
            <a:ext cx="1091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 smtClean="0"/>
              <a:t>Hvilken viden kan samarbejdet give?</a:t>
            </a:r>
            <a:endParaRPr lang="da-DK" sz="4000" b="1" dirty="0"/>
          </a:p>
        </p:txBody>
      </p:sp>
    </p:spTree>
    <p:extLst>
      <p:ext uri="{BB962C8B-B14F-4D97-AF65-F5344CB8AC3E}">
        <p14:creationId xmlns:p14="http://schemas.microsoft.com/office/powerpoint/2010/main" val="16736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439044CE-943F-674D-9EF0-0BE016B2E942}"/>
              </a:ext>
            </a:extLst>
          </p:cNvPr>
          <p:cNvSpPr/>
          <p:nvPr/>
        </p:nvSpPr>
        <p:spPr>
          <a:xfrm>
            <a:off x="5274365" y="1073426"/>
            <a:ext cx="3631096" cy="3233531"/>
          </a:xfrm>
          <a:prstGeom prst="ellipse">
            <a:avLst/>
          </a:prstGeom>
          <a:solidFill>
            <a:srgbClr val="BFBFB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9BA45A7-7F0F-1E4E-A4D8-4D2C23DF6671}"/>
              </a:ext>
            </a:extLst>
          </p:cNvPr>
          <p:cNvSpPr/>
          <p:nvPr/>
        </p:nvSpPr>
        <p:spPr>
          <a:xfrm>
            <a:off x="3021495" y="1073426"/>
            <a:ext cx="3631096" cy="3233531"/>
          </a:xfrm>
          <a:prstGeom prst="ellipse">
            <a:avLst/>
          </a:prstGeom>
          <a:solidFill>
            <a:srgbClr val="BFBFB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18B4AF-AA6D-D84E-A4E5-CDB23F43AF0B}"/>
              </a:ext>
            </a:extLst>
          </p:cNvPr>
          <p:cNvSpPr/>
          <p:nvPr/>
        </p:nvSpPr>
        <p:spPr>
          <a:xfrm>
            <a:off x="5274365" y="2663686"/>
            <a:ext cx="3631096" cy="3233531"/>
          </a:xfrm>
          <a:prstGeom prst="ellipse">
            <a:avLst/>
          </a:prstGeom>
          <a:solidFill>
            <a:srgbClr val="BFBFB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80123F-C526-DC41-975B-DCEED7067E73}"/>
              </a:ext>
            </a:extLst>
          </p:cNvPr>
          <p:cNvSpPr/>
          <p:nvPr/>
        </p:nvSpPr>
        <p:spPr>
          <a:xfrm>
            <a:off x="3021495" y="2663686"/>
            <a:ext cx="3631096" cy="3233531"/>
          </a:xfrm>
          <a:prstGeom prst="ellipse">
            <a:avLst/>
          </a:prstGeom>
          <a:solidFill>
            <a:srgbClr val="BFBFB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CDF2BD-BCB6-5445-8A55-A46B3A128951}"/>
              </a:ext>
            </a:extLst>
          </p:cNvPr>
          <p:cNvSpPr txBox="1"/>
          <p:nvPr/>
        </p:nvSpPr>
        <p:spPr>
          <a:xfrm>
            <a:off x="5042450" y="238945"/>
            <a:ext cx="184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Åben invitation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CD78DE-54B8-254A-996F-6D8F31B1D4DF}"/>
              </a:ext>
            </a:extLst>
          </p:cNvPr>
          <p:cNvSpPr txBox="1"/>
          <p:nvPr/>
        </p:nvSpPr>
        <p:spPr>
          <a:xfrm>
            <a:off x="5042450" y="5897217"/>
            <a:ext cx="184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Lukket invitation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55B84-CEAA-124D-9F28-C5018B1A6F0E}"/>
              </a:ext>
            </a:extLst>
          </p:cNvPr>
          <p:cNvSpPr txBox="1"/>
          <p:nvPr/>
        </p:nvSpPr>
        <p:spPr>
          <a:xfrm>
            <a:off x="1179442" y="3254488"/>
            <a:ext cx="184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Indre  motivation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8BB6D-2B81-DA48-9116-724DB0BE5255}"/>
              </a:ext>
            </a:extLst>
          </p:cNvPr>
          <p:cNvSpPr txBox="1"/>
          <p:nvPr/>
        </p:nvSpPr>
        <p:spPr>
          <a:xfrm>
            <a:off x="8600576" y="3254226"/>
            <a:ext cx="2418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Ydre </a:t>
            </a:r>
          </a:p>
          <a:p>
            <a:pPr algn="ctr"/>
            <a:r>
              <a:rPr 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08C933-D3BA-8144-B19C-B5A0A4108E2D}"/>
              </a:ext>
            </a:extLst>
          </p:cNvPr>
          <p:cNvSpPr txBox="1"/>
          <p:nvPr/>
        </p:nvSpPr>
        <p:spPr>
          <a:xfrm>
            <a:off x="3569890" y="2112322"/>
            <a:ext cx="1845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Personlig interesse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AD5311-D731-A945-AA14-59B5C2CE2597}"/>
              </a:ext>
            </a:extLst>
          </p:cNvPr>
          <p:cNvSpPr txBox="1"/>
          <p:nvPr/>
        </p:nvSpPr>
        <p:spPr>
          <a:xfrm>
            <a:off x="3099382" y="4070870"/>
            <a:ext cx="2709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Studenterorganisation</a:t>
            </a:r>
          </a:p>
          <a:p>
            <a:pPr algn="ctr"/>
            <a:r>
              <a:rPr lang="da-DK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(forening)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2546B1-71B5-684F-BBB2-7ACE834C12B7}"/>
              </a:ext>
            </a:extLst>
          </p:cNvPr>
          <p:cNvSpPr txBox="1"/>
          <p:nvPr/>
        </p:nvSpPr>
        <p:spPr>
          <a:xfrm>
            <a:off x="8428643" y="5456782"/>
            <a:ext cx="1517029" cy="3508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endParaRPr lang="en-US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EF06B2-5C2C-EB42-960E-FD1C6A959E3F}"/>
              </a:ext>
            </a:extLst>
          </p:cNvPr>
          <p:cNvSpPr txBox="1"/>
          <p:nvPr/>
        </p:nvSpPr>
        <p:spPr>
          <a:xfrm>
            <a:off x="6461620" y="2113455"/>
            <a:ext cx="1864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Fag </a:t>
            </a:r>
          </a:p>
          <a:p>
            <a:pPr algn="ctr"/>
            <a:r>
              <a:rPr lang="da-DK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(eksamen)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A444BC-2753-5A45-86C2-4042B81FDE10}"/>
              </a:ext>
            </a:extLst>
          </p:cNvPr>
          <p:cNvSpPr txBox="1"/>
          <p:nvPr/>
        </p:nvSpPr>
        <p:spPr>
          <a:xfrm>
            <a:off x="6523694" y="4069122"/>
            <a:ext cx="1739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Ansættelse</a:t>
            </a:r>
          </a:p>
          <a:p>
            <a:pPr algn="ctr"/>
            <a:r>
              <a:rPr lang="da-DK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(løn)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E74E08E-2164-B94E-B574-C865A2B66CDE}"/>
              </a:ext>
            </a:extLst>
          </p:cNvPr>
          <p:cNvCxnSpPr/>
          <p:nvPr/>
        </p:nvCxnSpPr>
        <p:spPr>
          <a:xfrm flipH="1">
            <a:off x="5963476" y="1162996"/>
            <a:ext cx="21688" cy="4787232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A82DCB2-8825-344D-8DD6-D45EFE2A8440}"/>
              </a:ext>
            </a:extLst>
          </p:cNvPr>
          <p:cNvCxnSpPr>
            <a:cxnSpLocks/>
          </p:cNvCxnSpPr>
          <p:nvPr/>
        </p:nvCxnSpPr>
        <p:spPr>
          <a:xfrm flipH="1" flipV="1">
            <a:off x="2926547" y="3428732"/>
            <a:ext cx="6083082" cy="25668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2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F0711AF6-F475-3842-A7FC-4B45A497AF0F}"/>
              </a:ext>
            </a:extLst>
          </p:cNvPr>
          <p:cNvSpPr/>
          <p:nvPr/>
        </p:nvSpPr>
        <p:spPr>
          <a:xfrm>
            <a:off x="5274365" y="1073426"/>
            <a:ext cx="3631096" cy="3233531"/>
          </a:xfrm>
          <a:prstGeom prst="ellipse">
            <a:avLst/>
          </a:prstGeom>
          <a:solidFill>
            <a:srgbClr val="BFBFB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9B71AC4-1766-9A42-91AC-E7B201BAE21C}"/>
              </a:ext>
            </a:extLst>
          </p:cNvPr>
          <p:cNvSpPr/>
          <p:nvPr/>
        </p:nvSpPr>
        <p:spPr>
          <a:xfrm>
            <a:off x="3021495" y="1073426"/>
            <a:ext cx="3631096" cy="3233531"/>
          </a:xfrm>
          <a:prstGeom prst="ellipse">
            <a:avLst/>
          </a:prstGeom>
          <a:solidFill>
            <a:srgbClr val="BFBFB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D83ADC9-2277-5E4C-A328-1E304190D216}"/>
              </a:ext>
            </a:extLst>
          </p:cNvPr>
          <p:cNvSpPr/>
          <p:nvPr/>
        </p:nvSpPr>
        <p:spPr>
          <a:xfrm>
            <a:off x="5274365" y="2663686"/>
            <a:ext cx="3631096" cy="3233531"/>
          </a:xfrm>
          <a:prstGeom prst="ellipse">
            <a:avLst/>
          </a:prstGeom>
          <a:solidFill>
            <a:srgbClr val="BFBFB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51FC65E-A1A0-D04B-A512-9157EA082C8A}"/>
              </a:ext>
            </a:extLst>
          </p:cNvPr>
          <p:cNvSpPr/>
          <p:nvPr/>
        </p:nvSpPr>
        <p:spPr>
          <a:xfrm>
            <a:off x="3021495" y="2663686"/>
            <a:ext cx="3631096" cy="3233531"/>
          </a:xfrm>
          <a:prstGeom prst="ellipse">
            <a:avLst/>
          </a:prstGeom>
          <a:solidFill>
            <a:srgbClr val="BFBFB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2546B1-71B5-684F-BBB2-7ACE834C12B7}"/>
              </a:ext>
            </a:extLst>
          </p:cNvPr>
          <p:cNvSpPr txBox="1"/>
          <p:nvPr/>
        </p:nvSpPr>
        <p:spPr>
          <a:xfrm>
            <a:off x="8428643" y="5456782"/>
            <a:ext cx="1517029" cy="3508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endParaRPr lang="en-US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E74E08E-2164-B94E-B574-C865A2B66CDE}"/>
              </a:ext>
            </a:extLst>
          </p:cNvPr>
          <p:cNvCxnSpPr/>
          <p:nvPr/>
        </p:nvCxnSpPr>
        <p:spPr>
          <a:xfrm flipH="1">
            <a:off x="5963476" y="1162996"/>
            <a:ext cx="21688" cy="4787232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A82DCB2-8825-344D-8DD6-D45EFE2A8440}"/>
              </a:ext>
            </a:extLst>
          </p:cNvPr>
          <p:cNvCxnSpPr>
            <a:cxnSpLocks/>
          </p:cNvCxnSpPr>
          <p:nvPr/>
        </p:nvCxnSpPr>
        <p:spPr>
          <a:xfrm flipH="1" flipV="1">
            <a:off x="2926547" y="3428732"/>
            <a:ext cx="6083082" cy="25668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7D1F91D-8697-474A-9135-114795B88044}"/>
              </a:ext>
            </a:extLst>
          </p:cNvPr>
          <p:cNvSpPr txBox="1"/>
          <p:nvPr/>
        </p:nvSpPr>
        <p:spPr>
          <a:xfrm>
            <a:off x="6261696" y="2193735"/>
            <a:ext cx="1842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Lærings-</a:t>
            </a:r>
          </a:p>
          <a:p>
            <a:pPr algn="ctr"/>
            <a:r>
              <a:rPr lang="da-DK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7987D1-AA0F-AD43-BA8A-03F54E278014}"/>
              </a:ext>
            </a:extLst>
          </p:cNvPr>
          <p:cNvSpPr txBox="1"/>
          <p:nvPr/>
        </p:nvSpPr>
        <p:spPr>
          <a:xfrm>
            <a:off x="6322062" y="3969382"/>
            <a:ext cx="1781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Møde-</a:t>
            </a:r>
          </a:p>
          <a:p>
            <a:pPr algn="ctr"/>
            <a:r>
              <a:rPr lang="da-DK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733E42-3997-BE49-BB7E-F6AADEEE9C88}"/>
              </a:ext>
            </a:extLst>
          </p:cNvPr>
          <p:cNvSpPr txBox="1"/>
          <p:nvPr/>
        </p:nvSpPr>
        <p:spPr>
          <a:xfrm>
            <a:off x="3815013" y="2193416"/>
            <a:ext cx="1842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Inspirations-rum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99F092-BB9C-2341-A971-16F1658695FC}"/>
              </a:ext>
            </a:extLst>
          </p:cNvPr>
          <p:cNvSpPr txBox="1"/>
          <p:nvPr/>
        </p:nvSpPr>
        <p:spPr>
          <a:xfrm>
            <a:off x="3582260" y="3969381"/>
            <a:ext cx="2276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Performativt</a:t>
            </a:r>
          </a:p>
          <a:p>
            <a:pPr algn="ctr"/>
            <a:r>
              <a:rPr lang="da-DK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4F81AD-77EB-0940-8CFC-A4E90AA91E6A}"/>
              </a:ext>
            </a:extLst>
          </p:cNvPr>
          <p:cNvSpPr txBox="1"/>
          <p:nvPr/>
        </p:nvSpPr>
        <p:spPr>
          <a:xfrm>
            <a:off x="5042451" y="543339"/>
            <a:ext cx="184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Erkendelse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B7734F-7B6F-5947-A62F-ACB5D0EBB74E}"/>
              </a:ext>
            </a:extLst>
          </p:cNvPr>
          <p:cNvSpPr txBox="1"/>
          <p:nvPr/>
        </p:nvSpPr>
        <p:spPr>
          <a:xfrm>
            <a:off x="5042450" y="5965638"/>
            <a:ext cx="184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86948E-4D96-9747-AC37-EC1495D21CB7}"/>
              </a:ext>
            </a:extLst>
          </p:cNvPr>
          <p:cNvSpPr txBox="1"/>
          <p:nvPr/>
        </p:nvSpPr>
        <p:spPr>
          <a:xfrm>
            <a:off x="1179442" y="3040734"/>
            <a:ext cx="184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Erhvervs-rettet</a:t>
            </a:r>
            <a:endParaRPr lang="da-D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ADE7142-AC51-0E4B-B97A-05F1911F4834}"/>
              </a:ext>
            </a:extLst>
          </p:cNvPr>
          <p:cNvSpPr txBox="1"/>
          <p:nvPr/>
        </p:nvSpPr>
        <p:spPr>
          <a:xfrm>
            <a:off x="8832573" y="3040734"/>
            <a:ext cx="2418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Uddannelses-rettet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290286" y="667657"/>
            <a:ext cx="2525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Hvilke muligheder ligger der i  biblioteket som rum</a:t>
            </a:r>
            <a:r>
              <a:rPr lang="da-DK" dirty="0" smtClean="0"/>
              <a:t>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50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Erfaringer på tværs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Ejerskab</a:t>
            </a:r>
          </a:p>
          <a:p>
            <a:r>
              <a:rPr lang="da-DK" dirty="0" smtClean="0"/>
              <a:t>Det er ikke altid uden udfordringer</a:t>
            </a:r>
          </a:p>
          <a:p>
            <a:r>
              <a:rPr lang="da-DK" dirty="0" smtClean="0"/>
              <a:t>Man får nye og gode indsigter i sin praksis</a:t>
            </a:r>
          </a:p>
          <a:p>
            <a:r>
              <a:rPr lang="da-DK" dirty="0" smtClean="0"/>
              <a:t>Go and do it</a:t>
            </a:r>
          </a:p>
          <a:p>
            <a:r>
              <a:rPr lang="da-DK" dirty="0" smtClean="0"/>
              <a:t>Man får modtagerperspektivet med</a:t>
            </a:r>
          </a:p>
          <a:p>
            <a:endParaRPr lang="da-DK" dirty="0"/>
          </a:p>
          <a:p>
            <a:r>
              <a:rPr lang="da-DK" dirty="0" smtClean="0"/>
              <a:t>Tvivl</a:t>
            </a:r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8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Emdrups to projekter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Erfaringsbaseret akademisk podcast (Mathias og Christian)</a:t>
            </a:r>
          </a:p>
          <a:p>
            <a:r>
              <a:rPr lang="da-DK" dirty="0" smtClean="0"/>
              <a:t>At slippe tøjlerne og samskabe (Lisbeth og Christian)</a:t>
            </a:r>
          </a:p>
          <a:p>
            <a:endParaRPr lang="da-DK" dirty="0"/>
          </a:p>
          <a:p>
            <a:r>
              <a:rPr lang="da-DK" dirty="0" smtClean="0"/>
              <a:t>Spørgsmål </a:t>
            </a:r>
            <a:r>
              <a:rPr lang="da-DK" dirty="0" smtClean="0">
                <a:sym typeface="Wingdings" panose="05000000000000000000" pitchFamily="2" charset="2"/>
              </a:rPr>
              <a:t></a:t>
            </a:r>
            <a:r>
              <a:rPr lang="da-DK" dirty="0" smtClean="0"/>
              <a:t>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50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Program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14.00-14.15: Velkomst, præsentation og program/Lisbeth</a:t>
            </a:r>
          </a:p>
          <a:p>
            <a:pPr marL="0" indent="0">
              <a:buNone/>
            </a:pPr>
            <a:r>
              <a:rPr lang="da-DK" dirty="0"/>
              <a:t>14.15-14.30: Nedslag i DEFF-rapporten/Christian</a:t>
            </a:r>
          </a:p>
          <a:p>
            <a:pPr marL="0" indent="0">
              <a:buNone/>
            </a:pPr>
            <a:r>
              <a:rPr lang="da-DK" dirty="0"/>
              <a:t>14.30-14.45: Præsentation af </a:t>
            </a:r>
            <a:r>
              <a:rPr lang="da-DK" dirty="0" err="1"/>
              <a:t>KUB’s</a:t>
            </a:r>
            <a:r>
              <a:rPr lang="da-DK" dirty="0"/>
              <a:t> projekt/Anne Bagger (KUB) </a:t>
            </a:r>
          </a:p>
          <a:p>
            <a:pPr marL="0" indent="0">
              <a:buNone/>
            </a:pPr>
            <a:r>
              <a:rPr lang="da-DK" dirty="0"/>
              <a:t>14.45-15.00: Oplæg fra studerende/Sara, Tobias og Marie 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15.00-15.15</a:t>
            </a:r>
            <a:r>
              <a:rPr lang="da-DK" dirty="0"/>
              <a:t>: Diskussion/spørgsmål til </a:t>
            </a:r>
            <a:r>
              <a:rPr lang="da-DK" dirty="0" err="1"/>
              <a:t>co-creatorerne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15.15-15.25: Oplæg til nye projekter/Christian og Lisbeth</a:t>
            </a:r>
          </a:p>
          <a:p>
            <a:pPr marL="0" indent="0">
              <a:buNone/>
            </a:pPr>
            <a:r>
              <a:rPr lang="da-DK" dirty="0"/>
              <a:t>15.25-15.30: Afrunding/Lisbeth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19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Projektdeltagere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da-DK" dirty="0"/>
          </a:p>
          <a:p>
            <a:pPr marL="0" indent="0">
              <a:buNone/>
            </a:pPr>
            <a:r>
              <a:rPr lang="da-DK" dirty="0" smtClean="0"/>
              <a:t>Helle </a:t>
            </a:r>
            <a:r>
              <a:rPr lang="da-DK" dirty="0"/>
              <a:t>Brink, Tina Andersen &amp; Thomas Vibjerg Hansen, </a:t>
            </a:r>
            <a:r>
              <a:rPr lang="da-DK" u="sng" dirty="0"/>
              <a:t>Aalborg Universitetsbibliotek  </a:t>
            </a:r>
          </a:p>
          <a:p>
            <a:pPr marL="0" indent="0">
              <a:buNone/>
            </a:pPr>
            <a:r>
              <a:rPr lang="da-DK" dirty="0" smtClean="0"/>
              <a:t>Joshua </a:t>
            </a:r>
            <a:r>
              <a:rPr lang="da-DK" dirty="0"/>
              <a:t>Kragh Bruhn, Mette Bechmann, &amp; Søren Madsen, </a:t>
            </a:r>
            <a:r>
              <a:rPr lang="da-DK" u="sng" dirty="0"/>
              <a:t>CBS Bibliotek </a:t>
            </a:r>
          </a:p>
          <a:p>
            <a:pPr marL="0" indent="0">
              <a:buNone/>
            </a:pPr>
            <a:r>
              <a:rPr lang="da-DK" dirty="0" smtClean="0"/>
              <a:t>Thomas </a:t>
            </a:r>
            <a:r>
              <a:rPr lang="da-DK" dirty="0"/>
              <a:t>Skov Jensen, Jeannette Ekstrøm, Melissa Just &amp; Andrew </a:t>
            </a:r>
            <a:r>
              <a:rPr lang="da-DK" dirty="0" err="1"/>
              <a:t>Cranfield</a:t>
            </a:r>
            <a:r>
              <a:rPr lang="da-DK" dirty="0"/>
              <a:t>, </a:t>
            </a:r>
            <a:r>
              <a:rPr lang="da-DK" u="sng" dirty="0"/>
              <a:t>DTU Bibliotek</a:t>
            </a:r>
          </a:p>
          <a:p>
            <a:pPr marL="0" indent="0">
              <a:buNone/>
            </a:pPr>
            <a:r>
              <a:rPr lang="da-DK" dirty="0" smtClean="0"/>
              <a:t>Daniel </a:t>
            </a:r>
            <a:r>
              <a:rPr lang="da-DK" dirty="0"/>
              <a:t>Præsius, Ida Fallentin, Frederick Lehmann Franck &amp; Martin Gundtoft, </a:t>
            </a:r>
            <a:r>
              <a:rPr lang="da-DK" u="sng" dirty="0"/>
              <a:t>KEA Bibliotek</a:t>
            </a:r>
          </a:p>
          <a:p>
            <a:pPr marL="0" indent="0">
              <a:buNone/>
            </a:pPr>
            <a:r>
              <a:rPr lang="da-DK" dirty="0" smtClean="0"/>
              <a:t>Christian </a:t>
            </a:r>
            <a:r>
              <a:rPr lang="da-DK" dirty="0"/>
              <a:t>Højbjerg Ottesen Hansen, Lisbeth Ramsgaard Carlsen, Anne C. Andersen &amp; Pernille Holm Lindhardt, </a:t>
            </a:r>
            <a:r>
              <a:rPr lang="da-DK" u="sng" dirty="0"/>
              <a:t>Det Kgl. Bibliotek, AU Library</a:t>
            </a:r>
          </a:p>
          <a:p>
            <a:pPr marL="0" indent="0">
              <a:buNone/>
            </a:pPr>
            <a:r>
              <a:rPr lang="da-DK" dirty="0" smtClean="0"/>
              <a:t>Birgitte </a:t>
            </a:r>
            <a:r>
              <a:rPr lang="da-DK" dirty="0"/>
              <a:t>Munk, Muhamed </a:t>
            </a:r>
            <a:r>
              <a:rPr lang="da-DK" dirty="0" err="1"/>
              <a:t>Fajkovic</a:t>
            </a:r>
            <a:r>
              <a:rPr lang="da-DK" dirty="0"/>
              <a:t>, Anne Berit Bagger &amp; Martin Weile, </a:t>
            </a:r>
            <a:r>
              <a:rPr lang="da-DK" u="sng" dirty="0"/>
              <a:t>Det Kgl. Bibliotek, Københavns Universitetsbibliotek</a:t>
            </a:r>
          </a:p>
          <a:p>
            <a:pPr marL="0" indent="0">
              <a:buNone/>
            </a:pPr>
            <a:r>
              <a:rPr lang="da-DK" dirty="0" smtClean="0"/>
              <a:t>Kirstin </a:t>
            </a:r>
            <a:r>
              <a:rPr lang="da-DK" dirty="0" err="1"/>
              <a:t>Remvig</a:t>
            </a:r>
            <a:r>
              <a:rPr lang="da-DK" dirty="0"/>
              <a:t>, Britta Toftgaard Holton, Anders Nyegaard Mikkelsen &amp; Jens Dam, </a:t>
            </a:r>
            <a:r>
              <a:rPr lang="da-DK" u="sng" dirty="0"/>
              <a:t>Syddansk Universitetsbibliotek</a:t>
            </a:r>
          </a:p>
          <a:p>
            <a:pPr marL="0" indent="0">
              <a:buNone/>
            </a:pPr>
            <a:r>
              <a:rPr lang="da-DK" dirty="0" smtClean="0"/>
              <a:t>Maria </a:t>
            </a:r>
            <a:r>
              <a:rPr lang="da-DK" dirty="0"/>
              <a:t>Viftrup Schneider, Signe Nielsen, Anja Toft Ingwersen, Ulla Buch Nilson, Birgit Truelsen Larsen &amp; Lone Christensen, </a:t>
            </a:r>
            <a:r>
              <a:rPr lang="da-DK" u="sng" dirty="0"/>
              <a:t>VIA Biblioteker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69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AF9587-D39C-9049-90A7-975E3698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86" y="430637"/>
            <a:ext cx="5080000" cy="61806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D46BFF-04FF-4041-AAFE-2B2062201C93}"/>
              </a:ext>
            </a:extLst>
          </p:cNvPr>
          <p:cNvSpPr txBox="1"/>
          <p:nvPr/>
        </p:nvSpPr>
        <p:spPr>
          <a:xfrm>
            <a:off x="2061633" y="5060368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Rødder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2D822-7D1F-A340-8E91-73D57D827138}"/>
              </a:ext>
            </a:extLst>
          </p:cNvPr>
          <p:cNvSpPr txBox="1"/>
          <p:nvPr/>
        </p:nvSpPr>
        <p:spPr>
          <a:xfrm>
            <a:off x="2061633" y="3637085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Stamme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F6CDD-4A06-0F48-9C21-9C51423747CA}"/>
              </a:ext>
            </a:extLst>
          </p:cNvPr>
          <p:cNvSpPr txBox="1"/>
          <p:nvPr/>
        </p:nvSpPr>
        <p:spPr>
          <a:xfrm>
            <a:off x="2146298" y="2213802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Grene</a:t>
            </a:r>
          </a:p>
        </p:txBody>
      </p:sp>
      <p:sp>
        <p:nvSpPr>
          <p:cNvPr id="2" name="Rektangel 1"/>
          <p:cNvSpPr/>
          <p:nvPr/>
        </p:nvSpPr>
        <p:spPr>
          <a:xfrm>
            <a:off x="333829" y="217492"/>
            <a:ext cx="9550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/>
              <a:t>Co-</a:t>
            </a:r>
            <a:r>
              <a:rPr lang="da-DK" sz="2400" b="1" dirty="0" err="1"/>
              <a:t>creation</a:t>
            </a:r>
            <a:r>
              <a:rPr lang="da-DK" sz="2400" b="1" dirty="0"/>
              <a:t> </a:t>
            </a:r>
            <a:r>
              <a:rPr lang="da-DK" sz="2400" b="1" dirty="0" smtClean="0"/>
              <a:t>– </a:t>
            </a:r>
            <a:r>
              <a:rPr lang="da-DK" sz="2400" b="1" dirty="0"/>
              <a:t>Hvad, hvorfor og hvordan?</a:t>
            </a:r>
            <a:br>
              <a:rPr lang="da-DK" sz="2400" b="1" dirty="0"/>
            </a:br>
            <a:r>
              <a:rPr lang="da-DK" sz="2400" b="1" dirty="0"/>
              <a:t>Generelle indsigter af </a:t>
            </a:r>
            <a:r>
              <a:rPr lang="da-DK" sz="2400" b="1" dirty="0" smtClean="0"/>
              <a:t>Christian Tang Lystbæk </a:t>
            </a:r>
            <a:r>
              <a:rPr lang="da-DK" sz="2400" b="1" dirty="0"/>
              <a:t>og Karen Harbo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8528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Grundelementer i </a:t>
            </a:r>
            <a:r>
              <a:rPr lang="da-DK" b="1" dirty="0" err="1" smtClean="0"/>
              <a:t>co-creation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•</a:t>
            </a:r>
            <a:r>
              <a:rPr lang="da-DK" dirty="0"/>
              <a:t>	</a:t>
            </a:r>
            <a:r>
              <a:rPr lang="da-DK" dirty="0" smtClean="0"/>
              <a:t>En </a:t>
            </a:r>
            <a:r>
              <a:rPr lang="da-DK" dirty="0"/>
              <a:t>antagelse om, at kunder, brugere og borgere har ressourcer, som kan bidrage til at udvikle produkter og services</a:t>
            </a:r>
          </a:p>
          <a:p>
            <a:pPr marL="0" indent="0">
              <a:buNone/>
            </a:pPr>
            <a:r>
              <a:rPr lang="da-DK" dirty="0"/>
              <a:t>•	</a:t>
            </a:r>
            <a:r>
              <a:rPr lang="da-DK" dirty="0" smtClean="0"/>
              <a:t>En </a:t>
            </a:r>
            <a:r>
              <a:rPr lang="da-DK" dirty="0"/>
              <a:t>hensigt om at gøre brug af disse ressourcer ved at inddrage og involvere kunder eller brugere og borgere i at udvikle produkter eller </a:t>
            </a:r>
            <a:r>
              <a:rPr lang="da-DK" dirty="0" smtClean="0"/>
              <a:t>services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 smtClean="0"/>
              <a:t>Co-</a:t>
            </a:r>
            <a:r>
              <a:rPr lang="da-DK" dirty="0" err="1" smtClean="0"/>
              <a:t>creation</a:t>
            </a:r>
            <a:r>
              <a:rPr lang="da-DK" dirty="0" smtClean="0"/>
              <a:t> kan ses som </a:t>
            </a:r>
            <a:r>
              <a:rPr lang="da-DK" dirty="0"/>
              <a:t>brugerdreven innovation, </a:t>
            </a:r>
            <a:r>
              <a:rPr lang="da-DK" dirty="0" smtClean="0"/>
              <a:t>inddragelse </a:t>
            </a:r>
            <a:r>
              <a:rPr lang="da-DK" dirty="0"/>
              <a:t>eller aktivt </a:t>
            </a:r>
            <a:r>
              <a:rPr lang="da-DK" dirty="0" smtClean="0"/>
              <a:t>medborgerskab. Rationaler </a:t>
            </a:r>
            <a:r>
              <a:rPr lang="da-DK" dirty="0"/>
              <a:t>for </a:t>
            </a:r>
            <a:r>
              <a:rPr lang="da-DK" dirty="0" err="1" smtClean="0"/>
              <a:t>co-creation</a:t>
            </a:r>
            <a:r>
              <a:rPr lang="da-DK" dirty="0" smtClean="0"/>
              <a:t> i forskningslitteraturen er: </a:t>
            </a:r>
            <a:r>
              <a:rPr lang="da-DK" dirty="0"/>
              <a:t>kvalitet, effektivitet og legitimitet.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98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Co-</a:t>
            </a:r>
            <a:r>
              <a:rPr lang="da-DK" dirty="0" err="1" smtClean="0"/>
              <a:t>creation</a:t>
            </a:r>
            <a:r>
              <a:rPr lang="da-DK" dirty="0" smtClean="0"/>
              <a:t> har spredt sig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Co-</a:t>
            </a:r>
            <a:r>
              <a:rPr lang="da-DK" dirty="0" err="1"/>
              <a:t>creation</a:t>
            </a:r>
            <a:r>
              <a:rPr lang="da-DK" dirty="0"/>
              <a:t> har bredt sig til en række forskellige sammenhænge, hvor det bruges til at beskrive forskellige former for samarbejde mellem forskellige parter om forskellige problemstillinger. </a:t>
            </a:r>
          </a:p>
          <a:p>
            <a:r>
              <a:rPr lang="da-DK" b="1" dirty="0" smtClean="0"/>
              <a:t>Private </a:t>
            </a:r>
            <a:r>
              <a:rPr lang="da-DK" b="1" dirty="0"/>
              <a:t>produktionsvirksomheder</a:t>
            </a:r>
          </a:p>
          <a:p>
            <a:r>
              <a:rPr lang="da-DK" b="1" dirty="0" smtClean="0"/>
              <a:t>Private </a:t>
            </a:r>
            <a:r>
              <a:rPr lang="da-DK" b="1" dirty="0"/>
              <a:t>servicevirksomheder</a:t>
            </a:r>
          </a:p>
          <a:p>
            <a:r>
              <a:rPr lang="da-DK" b="1" dirty="0" smtClean="0"/>
              <a:t>Sundhed </a:t>
            </a:r>
            <a:r>
              <a:rPr lang="da-DK" b="1" dirty="0"/>
              <a:t>og forebyggelse</a:t>
            </a:r>
          </a:p>
          <a:p>
            <a:r>
              <a:rPr lang="da-DK" b="1" dirty="0" smtClean="0"/>
              <a:t>Uddannelsesinstitutioner</a:t>
            </a:r>
            <a:endParaRPr lang="da-DK" b="1" dirty="0"/>
          </a:p>
          <a:p>
            <a:r>
              <a:rPr lang="da-DK" b="1" dirty="0" smtClean="0"/>
              <a:t>Social innovation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78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89172" y="1624271"/>
          <a:ext cx="11168116" cy="35175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92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2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2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9393">
                <a:tc>
                  <a:txBody>
                    <a:bodyPr/>
                    <a:lstStyle/>
                    <a:p>
                      <a:pPr algn="ctr"/>
                      <a:endParaRPr lang="da-DK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i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Administration</a:t>
                      </a:r>
                      <a:endParaRPr lang="da-DK" sz="2400" b="0" i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i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Public Management</a:t>
                      </a:r>
                      <a:endParaRPr lang="da-DK" sz="2400" b="0" i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i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Public </a:t>
                      </a:r>
                      <a:r>
                        <a:rPr lang="da-DK" sz="2400" i="1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Governance</a:t>
                      </a:r>
                      <a:endParaRPr lang="da-DK" sz="2400" b="0" i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393">
                <a:tc>
                  <a:txBody>
                    <a:bodyPr/>
                    <a:lstStyle/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 offentlige </a:t>
                      </a:r>
                    </a:p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sektor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Formel </a:t>
                      </a:r>
                    </a:p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myndighed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Effektiv</a:t>
                      </a:r>
                    </a:p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serviceleverandør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Arena for </a:t>
                      </a:r>
                    </a:p>
                    <a:p>
                      <a:pPr algn="ctr"/>
                      <a:r>
                        <a:rPr lang="da-DK" sz="22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co-creation</a:t>
                      </a:r>
                      <a:endParaRPr lang="da-DK" sz="2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393">
                <a:tc>
                  <a:txBody>
                    <a:bodyPr/>
                    <a:lstStyle/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Offentlige medarbejdere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Faglige </a:t>
                      </a:r>
                    </a:p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eksperter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Serviceminded</a:t>
                      </a:r>
                    </a:p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assistent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Samarbejdende</a:t>
                      </a:r>
                    </a:p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partner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393">
                <a:tc>
                  <a:txBody>
                    <a:bodyPr/>
                    <a:lstStyle/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Brugere </a:t>
                      </a:r>
                    </a:p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 borgere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Klienter </a:t>
                      </a:r>
                    </a:p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(med behov)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Kunder </a:t>
                      </a:r>
                    </a:p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(med ønsker)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Createur</a:t>
                      </a:r>
                      <a:endParaRPr lang="da-DK" sz="2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(med ressourcer)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ktangel 2"/>
          <p:cNvSpPr/>
          <p:nvPr/>
        </p:nvSpPr>
        <p:spPr>
          <a:xfrm>
            <a:off x="248594" y="1125248"/>
            <a:ext cx="4541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Co-</a:t>
            </a:r>
            <a:r>
              <a:rPr lang="da-DK" dirty="0" err="1"/>
              <a:t>creation</a:t>
            </a:r>
            <a:r>
              <a:rPr lang="da-DK" dirty="0"/>
              <a:t> sat ind i en historisk kontekst.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46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613467"/>
              </p:ext>
            </p:extLst>
          </p:nvPr>
        </p:nvGraphicFramePr>
        <p:xfrm>
          <a:off x="522911" y="1944915"/>
          <a:ext cx="11168116" cy="47752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92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7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2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0221">
                <a:tc>
                  <a:txBody>
                    <a:bodyPr/>
                    <a:lstStyle/>
                    <a:p>
                      <a:pPr algn="ctr"/>
                      <a:endParaRPr lang="da-DK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Kvalitet</a:t>
                      </a:r>
                      <a:endParaRPr lang="da-DK" sz="2400" b="0" i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Effektivitet</a:t>
                      </a:r>
                      <a:endParaRPr lang="da-DK" sz="2400" b="0" i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Legitimitet</a:t>
                      </a:r>
                      <a:endParaRPr lang="da-DK" sz="2400" b="0" i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245">
                <a:tc>
                  <a:txBody>
                    <a:bodyPr/>
                    <a:lstStyle/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Formål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Co-</a:t>
                      </a:r>
                      <a:r>
                        <a:rPr lang="da-DK" sz="22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creation</a:t>
                      </a:r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kan højne kvaliteten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Co-</a:t>
                      </a:r>
                      <a:r>
                        <a:rPr lang="da-DK" sz="22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creation</a:t>
                      </a:r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kan øge effektivitet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Co-</a:t>
                      </a:r>
                      <a:r>
                        <a:rPr lang="da-DK" sz="22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creation</a:t>
                      </a:r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kan </a:t>
                      </a:r>
                      <a:r>
                        <a:rPr lang="da-DK" sz="22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stykre</a:t>
                      </a:r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legitimiteten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245">
                <a:tc>
                  <a:txBody>
                    <a:bodyPr/>
                    <a:lstStyle/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Inddragelse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Relevant viden </a:t>
                      </a:r>
                    </a:p>
                    <a:p>
                      <a:pPr algn="ctr"/>
                      <a:r>
                        <a:rPr lang="da-DK" sz="2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 erfaring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E42"/>
                          </a:solidFill>
                          <a:effectLst/>
                          <a:latin typeface="Times New Roman" panose="02020603050405020304" pitchFamily="18" charset="0"/>
                          <a:ea typeface="Al Nile" charset="-78"/>
                          <a:cs typeface="Times New Roman" panose="02020603050405020304" pitchFamily="18" charset="0"/>
                        </a:rPr>
                        <a:t>Ekstra ressourcer (hoveder og hænder)</a:t>
                      </a:r>
                    </a:p>
                  </a:txBody>
                  <a:tcPr marL="67502" marR="67502" marT="35090" marB="3509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E42"/>
                          </a:solidFill>
                          <a:effectLst/>
                          <a:latin typeface="Times New Roman" panose="02020603050405020304" pitchFamily="18" charset="0"/>
                          <a:ea typeface="Al Nile" charset="-78"/>
                          <a:cs typeface="Times New Roman" panose="02020603050405020304" pitchFamily="18" charset="0"/>
                        </a:rPr>
                        <a:t>Indflydelse og ejerskab  i aktivt civilsamfund</a:t>
                      </a:r>
                    </a:p>
                  </a:txBody>
                  <a:tcPr marL="67502" marR="67502" marT="35090" marB="3509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l Nile" charset="-78"/>
                          <a:cs typeface="Times New Roman" panose="02020603050405020304" pitchFamily="18" charset="0"/>
                        </a:rPr>
                        <a:t>Succeskriterier  </a:t>
                      </a:r>
                    </a:p>
                  </a:txBody>
                  <a:tcPr marL="67502" marR="67502" marT="35090" marB="3509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E42"/>
                          </a:solidFill>
                          <a:effectLst/>
                          <a:latin typeface="Times New Roman" panose="02020603050405020304" pitchFamily="18" charset="0"/>
                          <a:ea typeface="Al Nile" charset="-78"/>
                          <a:cs typeface="Times New Roman" panose="02020603050405020304" pitchFamily="18" charset="0"/>
                        </a:rPr>
                        <a:t>Bedst mulig indsigt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E42"/>
                          </a:solidFill>
                          <a:effectLst/>
                          <a:latin typeface="Times New Roman" panose="02020603050405020304" pitchFamily="18" charset="0"/>
                          <a:ea typeface="Al Nile" charset="-78"/>
                          <a:cs typeface="Times New Roman" panose="02020603050405020304" pitchFamily="18" charset="0"/>
                        </a:rPr>
                        <a:t>Motivation </a:t>
                      </a:r>
                    </a:p>
                  </a:txBody>
                  <a:tcPr marL="67502" marR="67502" marT="35090" marB="3509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E42"/>
                          </a:solidFill>
                          <a:effectLst/>
                          <a:latin typeface="Times New Roman" panose="02020603050405020304" pitchFamily="18" charset="0"/>
                          <a:ea typeface="Al Nile" charset="-78"/>
                          <a:cs typeface="Times New Roman" panose="02020603050405020304" pitchFamily="18" charset="0"/>
                        </a:rPr>
                        <a:t>Ressourceoptimering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E42"/>
                          </a:solidFill>
                          <a:effectLst/>
                          <a:latin typeface="Times New Roman" panose="02020603050405020304" pitchFamily="18" charset="0"/>
                          <a:ea typeface="Al Nile" charset="-78"/>
                          <a:cs typeface="Times New Roman" panose="02020603050405020304" pitchFamily="18" charset="0"/>
                        </a:rPr>
                        <a:t>Bæredygtighed</a:t>
                      </a:r>
                    </a:p>
                  </a:txBody>
                  <a:tcPr marL="67502" marR="67502" marT="35090" marB="3509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E42"/>
                          </a:solidFill>
                          <a:effectLst/>
                          <a:latin typeface="Times New Roman" panose="02020603050405020304" pitchFamily="18" charset="0"/>
                          <a:ea typeface="Al Nile" charset="-78"/>
                          <a:cs typeface="Times New Roman" panose="02020603050405020304" pitchFamily="18" charset="0"/>
                        </a:rPr>
                        <a:t>Indflydelse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E42"/>
                          </a:solidFill>
                          <a:effectLst/>
                          <a:latin typeface="Times New Roman" panose="02020603050405020304" pitchFamily="18" charset="0"/>
                          <a:ea typeface="Al Nile" charset="-78"/>
                          <a:cs typeface="Times New Roman" panose="02020603050405020304" pitchFamily="18" charset="0"/>
                        </a:rPr>
                        <a:t>Loyalitet </a:t>
                      </a:r>
                    </a:p>
                  </a:txBody>
                  <a:tcPr marL="67502" marR="67502" marT="35090" marB="3509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l Nile" charset="-78"/>
                          <a:cs typeface="Times New Roman" panose="02020603050405020304" pitchFamily="18" charset="0"/>
                        </a:rPr>
                        <a:t>Aversion/fiasko </a:t>
                      </a:r>
                    </a:p>
                  </a:txBody>
                  <a:tcPr marL="67502" marR="67502" marT="35090" marB="3509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E42"/>
                          </a:solidFill>
                          <a:effectLst/>
                          <a:latin typeface="Times New Roman" panose="02020603050405020304" pitchFamily="18" charset="0"/>
                          <a:ea typeface="Al Nile" charset="-78"/>
                          <a:cs typeface="Times New Roman" panose="02020603050405020304" pitchFamily="18" charset="0"/>
                        </a:rPr>
                        <a:t>Snæversyn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E42"/>
                          </a:solidFill>
                          <a:effectLst/>
                          <a:latin typeface="Times New Roman" panose="02020603050405020304" pitchFamily="18" charset="0"/>
                          <a:ea typeface="Al Nile" charset="-78"/>
                          <a:cs typeface="Times New Roman" panose="02020603050405020304" pitchFamily="18" charset="0"/>
                        </a:rPr>
                        <a:t>Vilkårlighed </a:t>
                      </a:r>
                    </a:p>
                  </a:txBody>
                  <a:tcPr marL="67502" marR="67502" marT="35090" marB="3509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E42"/>
                          </a:solidFill>
                          <a:effectLst/>
                          <a:latin typeface="Times New Roman" panose="02020603050405020304" pitchFamily="18" charset="0"/>
                          <a:ea typeface="Al Nile" charset="-78"/>
                          <a:cs typeface="Times New Roman" panose="02020603050405020304" pitchFamily="18" charset="0"/>
                        </a:rPr>
                        <a:t>Ineffektivitet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E42"/>
                          </a:solidFill>
                          <a:effectLst/>
                          <a:latin typeface="Times New Roman" panose="02020603050405020304" pitchFamily="18" charset="0"/>
                          <a:ea typeface="Al Nile" charset="-78"/>
                          <a:cs typeface="Times New Roman" panose="02020603050405020304" pitchFamily="18" charset="0"/>
                        </a:rPr>
                        <a:t>Ressourcespild</a:t>
                      </a:r>
                    </a:p>
                  </a:txBody>
                  <a:tcPr marL="67502" marR="67502" marT="35090" marB="3509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E42"/>
                          </a:solidFill>
                          <a:effectLst/>
                          <a:latin typeface="Times New Roman" panose="02020603050405020304" pitchFamily="18" charset="0"/>
                          <a:ea typeface="Al Nile" charset="-78"/>
                          <a:cs typeface="Times New Roman" panose="02020603050405020304" pitchFamily="18" charset="0"/>
                        </a:rPr>
                        <a:t>Ekspertvælde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E42"/>
                          </a:solidFill>
                          <a:effectLst/>
                          <a:latin typeface="Times New Roman" panose="02020603050405020304" pitchFamily="18" charset="0"/>
                          <a:ea typeface="Al Nile" charset="-78"/>
                          <a:cs typeface="Times New Roman" panose="02020603050405020304" pitchFamily="18" charset="0"/>
                        </a:rPr>
                        <a:t>Ligegyldighed </a:t>
                      </a:r>
                    </a:p>
                  </a:txBody>
                  <a:tcPr marL="67502" marR="67502" marT="35090" marB="3509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2839845851"/>
                  </a:ext>
                </a:extLst>
              </a:tr>
            </a:tbl>
          </a:graphicData>
        </a:graphic>
      </p:graphicFrame>
      <p:sp>
        <p:nvSpPr>
          <p:cNvPr id="8" name="Tekstfelt 7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400" b="1" dirty="0" smtClean="0"/>
          </a:p>
          <a:p>
            <a:r>
              <a:rPr lang="da-DK" sz="2400" b="1" dirty="0" smtClean="0"/>
              <a:t>Hvad </a:t>
            </a:r>
            <a:r>
              <a:rPr lang="da-DK" sz="2400" b="1" dirty="0"/>
              <a:t>er </a:t>
            </a:r>
            <a:r>
              <a:rPr lang="da-DK" sz="2400" b="1" dirty="0" err="1"/>
              <a:t>co-creation</a:t>
            </a:r>
            <a:r>
              <a:rPr lang="da-DK" sz="2400" b="1" dirty="0"/>
              <a:t> i en bibliotekskontekst?</a:t>
            </a:r>
            <a:r>
              <a:rPr lang="da-DK" sz="2400" dirty="0"/>
              <a:t> Studerende/forskere som </a:t>
            </a:r>
            <a:r>
              <a:rPr lang="da-DK" sz="2400" dirty="0" err="1"/>
              <a:t>medskabere</a:t>
            </a:r>
            <a:r>
              <a:rPr lang="da-DK" sz="2400" dirty="0"/>
              <a:t> i udviklingen af bibliotekets </a:t>
            </a:r>
            <a:r>
              <a:rPr lang="da-DK" sz="2400" dirty="0" smtClean="0"/>
              <a:t>forskelligartede produkter og services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8536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Forskning i den </a:t>
            </a:r>
            <a:r>
              <a:rPr lang="da-DK" b="1" dirty="0" err="1" smtClean="0"/>
              <a:t>offentligesektor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”Den </a:t>
            </a:r>
            <a:r>
              <a:rPr lang="da-DK" dirty="0"/>
              <a:t>del af forskningslitteraturen, der har fokus på </a:t>
            </a:r>
            <a:r>
              <a:rPr lang="da-DK" dirty="0" err="1"/>
              <a:t>co-creation</a:t>
            </a:r>
            <a:r>
              <a:rPr lang="da-DK" dirty="0"/>
              <a:t> i offentlige organisationer, fremhæver typisk legitimitet og herefter kvalitet som formål med </a:t>
            </a:r>
            <a:r>
              <a:rPr lang="da-DK" dirty="0" err="1"/>
              <a:t>co-creation</a:t>
            </a:r>
            <a:r>
              <a:rPr lang="da-DK" dirty="0"/>
              <a:t>, mens effektivitet sjældent nævnes som det primære formål, men som en velkommen sidegevinst. Her lægges der typisk vægt på, at </a:t>
            </a:r>
            <a:r>
              <a:rPr lang="da-DK" dirty="0" err="1"/>
              <a:t>co-creation</a:t>
            </a:r>
            <a:r>
              <a:rPr lang="da-DK" dirty="0"/>
              <a:t> øger borgernes indflydelse og samtidig øge borgernes tilfredshed med den offentlige service (R. J. Thomas &amp; Wind, 2013</a:t>
            </a:r>
            <a:r>
              <a:rPr lang="da-DK" dirty="0" smtClean="0"/>
              <a:t>)”. (Lystbæk &amp; Harbo, 2018)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73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A3DF5BA0CB65E4D8AC5A5A9AE70FACE" ma:contentTypeVersion="6" ma:contentTypeDescription="Opret et nyt dokument." ma:contentTypeScope="" ma:versionID="2b325734e29b87fd6114e97768cef623">
  <xsd:schema xmlns:xsd="http://www.w3.org/2001/XMLSchema" xmlns:xs="http://www.w3.org/2001/XMLSchema" xmlns:p="http://schemas.microsoft.com/office/2006/metadata/properties" xmlns:ns2="http://schemas.microsoft.com/sharepoint/v4" xmlns:ns3="936468b2-0631-46ec-b1db-9f08520c3cfe" targetNamespace="http://schemas.microsoft.com/office/2006/metadata/properties" ma:root="true" ma:fieldsID="9262a93099659fcc3e28bbf92ace160a" ns2:_="" ns3:_="">
    <xsd:import namespace="http://schemas.microsoft.com/sharepoint/v4"/>
    <xsd:import namespace="936468b2-0631-46ec-b1db-9f08520c3cfe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Komment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468b2-0631-46ec-b1db-9f08520c3c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Kommentar" ma:index="12" nillable="true" ma:displayName="Kommentar" ma:internalName="Komment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ommentar xmlns="936468b2-0631-46ec-b1db-9f08520c3cfe" xsi:nil="true"/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C11F9B06-98CF-424D-8683-71F327DF9BA1}"/>
</file>

<file path=customXml/itemProps2.xml><?xml version="1.0" encoding="utf-8"?>
<ds:datastoreItem xmlns:ds="http://schemas.openxmlformats.org/officeDocument/2006/customXml" ds:itemID="{237FB394-277B-444D-8E49-FCBCC105D31B}"/>
</file>

<file path=customXml/itemProps3.xml><?xml version="1.0" encoding="utf-8"?>
<ds:datastoreItem xmlns:ds="http://schemas.openxmlformats.org/officeDocument/2006/customXml" ds:itemID="{4FDF9980-088F-4A99-884E-1C5D74FC455C}"/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1002</Words>
  <Application>Microsoft Office PowerPoint</Application>
  <PresentationFormat>Widescreen</PresentationFormat>
  <Paragraphs>256</Paragraphs>
  <Slides>19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7" baseType="lpstr">
      <vt:lpstr>Al Nile</vt:lpstr>
      <vt:lpstr>Arial</vt:lpstr>
      <vt:lpstr>AU Passata</vt:lpstr>
      <vt:lpstr>Calibri</vt:lpstr>
      <vt:lpstr>Calibri Light</vt:lpstr>
      <vt:lpstr>Times New Roman</vt:lpstr>
      <vt:lpstr>Wingdings</vt:lpstr>
      <vt:lpstr>Office-tema</vt:lpstr>
      <vt:lpstr>Co-creation</vt:lpstr>
      <vt:lpstr>Program</vt:lpstr>
      <vt:lpstr>Projektdeltagere</vt:lpstr>
      <vt:lpstr>PowerPoint-præsentation</vt:lpstr>
      <vt:lpstr>Grundelementer i co-creation</vt:lpstr>
      <vt:lpstr>Co-creation har spredt sig</vt:lpstr>
      <vt:lpstr>PowerPoint-præsentation</vt:lpstr>
      <vt:lpstr>PowerPoint-præsentation</vt:lpstr>
      <vt:lpstr>Forskning i den offentligesektor</vt:lpstr>
      <vt:lpstr>PowerPoint-præsentation</vt:lpstr>
      <vt:lpstr>PowerPoint-præsentation</vt:lpstr>
      <vt:lpstr>Model over en dynamisk tilgang til co-creation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Erfaringer på tværs</vt:lpstr>
      <vt:lpstr>Emdrups to projekter</vt:lpstr>
    </vt:vector>
  </TitlesOfParts>
  <Company>Nationalbiblioteket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Uddannelses- videnskab</dc:title>
  <dc:creator>Christian Højbjerg Ottesen Hansen</dc:creator>
  <cp:lastModifiedBy>Christian Højbjerg Ottesen Hansen</cp:lastModifiedBy>
  <cp:revision>37</cp:revision>
  <dcterms:created xsi:type="dcterms:W3CDTF">2018-11-02T08:52:00Z</dcterms:created>
  <dcterms:modified xsi:type="dcterms:W3CDTF">2018-11-15T07:39:38Z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0x010100DA3DF5BA0CB65E4D8AC5A5A9AE70FACE</vt:lpwstr>
  </property>
</Properties>
</file>